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48" r:id="rId2"/>
  </p:sldMasterIdLst>
  <p:notesMasterIdLst>
    <p:notesMasterId r:id="rId15"/>
  </p:notesMasterIdLst>
  <p:handoutMasterIdLst>
    <p:handoutMasterId r:id="rId16"/>
  </p:handoutMasterIdLst>
  <p:sldIdLst>
    <p:sldId id="287" r:id="rId3"/>
    <p:sldId id="339" r:id="rId4"/>
    <p:sldId id="325" r:id="rId5"/>
    <p:sldId id="342" r:id="rId6"/>
    <p:sldId id="341" r:id="rId7"/>
    <p:sldId id="345" r:id="rId8"/>
    <p:sldId id="349" r:id="rId9"/>
    <p:sldId id="348" r:id="rId10"/>
    <p:sldId id="330" r:id="rId11"/>
    <p:sldId id="346" r:id="rId12"/>
    <p:sldId id="347" r:id="rId13"/>
    <p:sldId id="320" r:id="rId14"/>
  </p:sldIdLst>
  <p:sldSz cx="9144000" cy="6858000" type="screen4x3"/>
  <p:notesSz cx="6858000" cy="9686925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6600"/>
    <a:srgbClr val="339933"/>
    <a:srgbClr val="99CC00"/>
    <a:srgbClr val="33CCFF"/>
    <a:srgbClr val="FFFFCC"/>
    <a:srgbClr val="FDFD7F"/>
    <a:srgbClr val="FF33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rednji slog 2 – poudarek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8D230F3-CF80-4859-8CE7-A43EE81993B5}" styleName="Svetel slog 1 – poudarek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E3FDE45-AF77-4B5C-9715-49D594BDF05E}" styleName="Svetel slog 1 – poudarek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Svetel slog 2 – poudarek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12C8C85-51F0-491E-9774-3900AFEF0FD7}" styleName="Svetel slog 2 – poudarek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DA37D80-6434-44D0-A028-1B22A696006F}" styleName="Svetel slog 3 – poudarek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Srednji slog 2 – poudarek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2951" autoAdjust="0"/>
    <p:restoredTop sz="94675" autoAdjust="0"/>
  </p:normalViewPr>
  <p:slideViewPr>
    <p:cSldViewPr>
      <p:cViewPr>
        <p:scale>
          <a:sx n="110" d="100"/>
          <a:sy n="110" d="100"/>
        </p:scale>
        <p:origin x="-72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-1974" y="-120"/>
      </p:cViewPr>
      <p:guideLst>
        <p:guide orient="horz" pos="3051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41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841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01150"/>
            <a:ext cx="2971800" cy="4841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86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201150"/>
            <a:ext cx="2971800" cy="4841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4B98760-7C23-4DEC-8384-19B0EA9BBCB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41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841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638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006475" y="725488"/>
            <a:ext cx="4845050" cy="36337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602163"/>
            <a:ext cx="5486400" cy="43592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noProof="0" smtClean="0"/>
              <a:t>Kliknite, če želite urediti sloge besedila matrice</a:t>
            </a:r>
          </a:p>
          <a:p>
            <a:pPr lvl="1"/>
            <a:r>
              <a:rPr lang="sl-SI" noProof="0" smtClean="0"/>
              <a:t>Druga raven</a:t>
            </a:r>
          </a:p>
          <a:p>
            <a:pPr lvl="2"/>
            <a:r>
              <a:rPr lang="sl-SI" noProof="0" smtClean="0"/>
              <a:t>Tretja raven</a:t>
            </a:r>
          </a:p>
          <a:p>
            <a:pPr lvl="3"/>
            <a:r>
              <a:rPr lang="sl-SI" noProof="0" smtClean="0"/>
              <a:t>Četrta raven</a:t>
            </a:r>
          </a:p>
          <a:p>
            <a:pPr lvl="4"/>
            <a:r>
              <a:rPr lang="sl-SI" noProof="0" smtClean="0"/>
              <a:t>Peta raven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01150"/>
            <a:ext cx="2971800" cy="4841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201150"/>
            <a:ext cx="2971800" cy="4841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D4B73EC-0EC9-4A18-8C10-D1C1EB498CC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2F77B87-9E65-4BEE-A775-CD8F9D46BBF2}" type="slidenum">
              <a:rPr lang="sl-SI" altLang="sl-SI" smtClean="0"/>
              <a:pPr/>
              <a:t>1</a:t>
            </a:fld>
            <a:endParaRPr lang="sl-SI" altLang="sl-SI" smtClean="0"/>
          </a:p>
        </p:txBody>
      </p:sp>
      <p:sp>
        <p:nvSpPr>
          <p:cNvPr id="174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sl-SI" altLang="sl-SI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5B4A104-7AA1-4874-B3AC-76DEF5970AA4}" type="slidenum">
              <a:rPr lang="sl-SI" altLang="sl-SI" smtClean="0"/>
              <a:pPr/>
              <a:t>12</a:t>
            </a:fld>
            <a:endParaRPr lang="sl-SI" altLang="sl-SI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sl-SI" altLang="sl-SI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27D870B-F1F6-44C9-914C-9F2F9390B7A0}" type="slidenum">
              <a:rPr lang="sl-SI" altLang="sl-SI" smtClean="0"/>
              <a:pPr/>
              <a:t>2</a:t>
            </a:fld>
            <a:endParaRPr lang="sl-SI" altLang="sl-SI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sl-SI" altLang="sl-SI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D2FFB90-3E8B-4B35-AAC7-610CEAC93C97}" type="slidenum">
              <a:rPr lang="sl-SI" altLang="sl-SI" smtClean="0"/>
              <a:pPr/>
              <a:t>3</a:t>
            </a:fld>
            <a:endParaRPr lang="sl-SI" altLang="sl-SI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008063" y="725488"/>
            <a:ext cx="4845050" cy="3633787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600575"/>
            <a:ext cx="5486400" cy="4360863"/>
          </a:xfrm>
          <a:noFill/>
        </p:spPr>
        <p:txBody>
          <a:bodyPr/>
          <a:lstStyle/>
          <a:p>
            <a:endParaRPr lang="sl-SI" altLang="sl-SI" smtClean="0"/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3886200" y="9201150"/>
            <a:ext cx="2970213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5FEA0820-4A44-4B66-8DAC-2BD0B4C0E67A}" type="slidenum">
              <a:rPr lang="sl-SI" altLang="sl-SI" sz="1200">
                <a:latin typeface="Calibri" pitchFamily="34" charset="0"/>
                <a:ea typeface="Arial Unicode MS" pitchFamily="34" charset="-128"/>
                <a:cs typeface="Arial Unicode MS" pitchFamily="34" charset="-128"/>
              </a:rPr>
              <a:pPr algn="r"/>
              <a:t>4</a:t>
            </a:fld>
            <a:endParaRPr lang="sl-SI" altLang="sl-SI" sz="1200"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sl-SI" altLang="sl-SI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34AD9BF-99E5-4FF6-97BC-33D57A95F983}" type="slidenum">
              <a:rPr lang="sl-SI" altLang="sl-SI" smtClean="0"/>
              <a:pPr/>
              <a:t>5</a:t>
            </a:fld>
            <a:endParaRPr lang="sl-SI" altLang="sl-SI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sl-SI" altLang="sl-SI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0D39C47-B4D4-4D78-98D4-EA8B75A3AA0D}" type="slidenum">
              <a:rPr lang="sl-SI" altLang="sl-SI" smtClean="0"/>
              <a:pPr/>
              <a:t>6</a:t>
            </a:fld>
            <a:endParaRPr lang="sl-SI" altLang="sl-SI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sl-SI" altLang="sl-SI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097860E-8554-4F6D-B777-BC6D29FC17E9}" type="slidenum">
              <a:rPr lang="sl-SI" altLang="sl-SI" smtClean="0"/>
              <a:pPr/>
              <a:t>9</a:t>
            </a:fld>
            <a:endParaRPr lang="sl-SI" altLang="sl-SI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sl-SI" altLang="sl-SI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4B86241-8749-42FE-927A-F27F6A1B2CC5}" type="slidenum">
              <a:rPr lang="sl-SI" altLang="sl-SI" smtClean="0"/>
              <a:pPr/>
              <a:t>10</a:t>
            </a:fld>
            <a:endParaRPr lang="sl-SI" altLang="sl-SI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sl-SI" altLang="sl-SI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B71D7A9-E8BF-47F5-B529-937296E1889F}" type="slidenum">
              <a:rPr lang="sl-SI" altLang="sl-SI" smtClean="0"/>
              <a:pPr/>
              <a:t>11</a:t>
            </a:fld>
            <a:endParaRPr lang="sl-SI" altLang="sl-SI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CAC317-8DCA-4E98-8202-01FBB0CC9C2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BB849B-6672-45F0-9224-667AEC6C58B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52EC9E-2192-45A8-8228-425672A46EE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8887A3-6FE8-43C9-87A9-758852E9FEE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E39767-EABE-4546-B02D-C608706571C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0E0409-0CA0-4D01-89A1-02B38262DE5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55471D-05BE-4CFD-918C-92720F14EBA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14277A-953F-4F60-BD85-4AD65EA5C2F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C79F8-6DA2-45A7-923E-193513B724C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C2CD57-EFAD-49F9-85DB-F69A09B5133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BD38F9-EBC8-455D-8CA5-124E0AC3B0A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9F854-578A-4DC7-A190-4CEDF399570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0313D0-B26F-4784-BC90-93701B35694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742D40-2C41-4602-99DF-427C1C91337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73B78-2080-42E5-A9C0-049DBFCAB54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29CD0C-D054-42F9-803A-65321AE562D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sl-SI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56AA0-365F-4263-B208-95E206646AE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2000" y="1548000"/>
            <a:ext cx="7200000" cy="1490622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b="1">
                <a:solidFill>
                  <a:srgbClr val="9999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sl-SI" smtClean="0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971550" y="6356350"/>
            <a:ext cx="14954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A70019-51C9-41BD-909C-6A81D01CF52F}" type="datetimeFigureOut">
              <a:rPr lang="en-US"/>
              <a:pPr>
                <a:defRPr/>
              </a:pPr>
              <a:t>9/29/2014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13319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94D7AE-2368-4FBD-83B9-B28E93626E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42A09B-EA37-4F69-A064-D66FB952DCD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0AE6AF-FD6F-4678-BF20-60000D19D5B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08BB2-627A-42CB-B0E1-7DED3AA929E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5D21B8-C047-4563-B856-43F2724227C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501D8B-7D26-42C7-9A7B-FCFB3A16390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BB6141-6C60-4FBF-9663-3FCADE304EE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8E0266-5954-4C07-AB91-7B9A90A7BE5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2.wmf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93747">
              <a:srgbClr val="DAF0F2"/>
            </a:gs>
            <a:gs pos="0">
              <a:schemeClr val="accent3">
                <a:lumMod val="85000"/>
              </a:schemeClr>
            </a:gs>
            <a:gs pos="87000">
              <a:schemeClr val="bg1"/>
            </a:gs>
            <a:gs pos="100000">
              <a:srgbClr val="99CC0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5FCC04B-67A4-4283-B611-9BFB07957D9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  <p:pic>
        <p:nvPicPr>
          <p:cNvPr id="1029" name="Picture 3" descr="Z:\JAVNA UPRAVA 2010\Si CGP\CGP_prirocnik_WEB\OUT\05 Medijsko promocijski elementi\11 PPT predstavitev\untitled folder\ozadje-01.png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5547" name="TextBox 7"/>
          <p:cNvSpPr txBox="1">
            <a:spLocks noChangeArrowheads="1"/>
          </p:cNvSpPr>
          <p:nvPr userDrawn="1"/>
        </p:nvSpPr>
        <p:spPr bwMode="auto">
          <a:xfrm>
            <a:off x="962025" y="708025"/>
            <a:ext cx="1628775" cy="204788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ts val="838"/>
              </a:lnSpc>
              <a:defRPr/>
            </a:pPr>
            <a:r>
              <a:rPr lang="en-US" sz="700" smtClean="0">
                <a:solidFill>
                  <a:schemeClr val="tx2"/>
                </a:solidFill>
                <a:latin typeface="Republika" pitchFamily="2" charset="-18"/>
                <a:cs typeface="Arial" charset="0"/>
              </a:rPr>
              <a:t>REPUBLIKA SLOVENIJA</a:t>
            </a:r>
          </a:p>
          <a:p>
            <a:pPr>
              <a:lnSpc>
                <a:spcPts val="838"/>
              </a:lnSpc>
              <a:defRPr/>
            </a:pPr>
            <a:r>
              <a:rPr lang="sl-SI" sz="700" b="1" smtClean="0">
                <a:solidFill>
                  <a:schemeClr val="tx2"/>
                </a:solidFill>
                <a:latin typeface="Republika" pitchFamily="2" charset="-18"/>
                <a:cs typeface="Arial" charset="0"/>
              </a:rPr>
              <a:t>MINISTRSTVO ZA KMETIJSTVO IN OKOLJE</a:t>
            </a:r>
          </a:p>
        </p:txBody>
      </p:sp>
      <p:pic>
        <p:nvPicPr>
          <p:cNvPr id="1031" name="Picture 8" descr="grb moder za 10 pt.wmf"/>
          <p:cNvPicPr>
            <a:picLocks noChangeAspect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639763" y="712788"/>
            <a:ext cx="166687" cy="20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62" r:id="rId1"/>
    <p:sldLayoutId id="2147483963" r:id="rId2"/>
    <p:sldLayoutId id="2147483964" r:id="rId3"/>
    <p:sldLayoutId id="2147483965" r:id="rId4"/>
    <p:sldLayoutId id="2147483966" r:id="rId5"/>
    <p:sldLayoutId id="2147483967" r:id="rId6"/>
    <p:sldLayoutId id="2147483968" r:id="rId7"/>
    <p:sldLayoutId id="2147483969" r:id="rId8"/>
    <p:sldLayoutId id="2147483970" r:id="rId9"/>
    <p:sldLayoutId id="2147483971" r:id="rId10"/>
    <p:sldLayoutId id="214748397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3747">
              <a:srgbClr val="DAF0F2"/>
            </a:gs>
            <a:gs pos="0">
              <a:schemeClr val="accent3">
                <a:lumMod val="85000"/>
              </a:schemeClr>
            </a:gs>
            <a:gs pos="87000">
              <a:schemeClr val="bg1"/>
            </a:gs>
            <a:gs pos="100000">
              <a:srgbClr val="99CC0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 naslova matrice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sloge besedila matrice</a:t>
            </a:r>
          </a:p>
          <a:p>
            <a:pPr lvl="1"/>
            <a:r>
              <a:rPr lang="sl-SI" altLang="sl-SI" smtClean="0"/>
              <a:t>Druga raven</a:t>
            </a:r>
          </a:p>
          <a:p>
            <a:pPr lvl="2"/>
            <a:r>
              <a:rPr lang="sl-SI" altLang="sl-SI" smtClean="0"/>
              <a:t>Tretja raven</a:t>
            </a:r>
          </a:p>
          <a:p>
            <a:pPr lvl="3"/>
            <a:r>
              <a:rPr lang="sl-SI" altLang="sl-SI" smtClean="0"/>
              <a:t>Četrta raven</a:t>
            </a:r>
          </a:p>
          <a:p>
            <a:pPr lvl="4"/>
            <a:r>
              <a:rPr lang="sl-SI" altLang="sl-SI" smtClean="0"/>
              <a:t>Peta raven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D511DD7-3BA8-4378-8D2A-64EF8A6D0A7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  <p:sp>
        <p:nvSpPr>
          <p:cNvPr id="1032" name="TextBox 7"/>
          <p:cNvSpPr txBox="1">
            <a:spLocks noChangeArrowheads="1"/>
          </p:cNvSpPr>
          <p:nvPr userDrawn="1"/>
        </p:nvSpPr>
        <p:spPr bwMode="auto">
          <a:xfrm>
            <a:off x="684213" y="333375"/>
            <a:ext cx="1628775" cy="212725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ts val="838"/>
              </a:lnSpc>
              <a:defRPr/>
            </a:pPr>
            <a:r>
              <a:rPr lang="en-US" sz="700" smtClean="0">
                <a:solidFill>
                  <a:schemeClr val="tx2"/>
                </a:solidFill>
                <a:latin typeface="Republika" pitchFamily="2" charset="-18"/>
                <a:cs typeface="Arial" charset="0"/>
              </a:rPr>
              <a:t>REPUBLIKA SLOVENIJA</a:t>
            </a:r>
          </a:p>
          <a:p>
            <a:pPr>
              <a:lnSpc>
                <a:spcPts val="838"/>
              </a:lnSpc>
              <a:defRPr/>
            </a:pPr>
            <a:r>
              <a:rPr lang="sl-SI" sz="700" b="1" smtClean="0">
                <a:solidFill>
                  <a:schemeClr val="tx2"/>
                </a:solidFill>
                <a:latin typeface="Republika" pitchFamily="2" charset="-18"/>
                <a:cs typeface="Arial" charset="0"/>
              </a:rPr>
              <a:t>MINISTRSTVO ZA KMETIJSTVO IN OKOLJE</a:t>
            </a:r>
          </a:p>
        </p:txBody>
      </p:sp>
      <p:pic>
        <p:nvPicPr>
          <p:cNvPr id="2056" name="Picture 8" descr="grb moder za 10 pt.wmf"/>
          <p:cNvPicPr>
            <a:picLocks noChangeAspect="1"/>
          </p:cNvPicPr>
          <p:nvPr userDrawn="1"/>
        </p:nvPicPr>
        <p:blipFill>
          <a:blip r:embed="rId16"/>
          <a:srcRect/>
          <a:stretch>
            <a:fillRect/>
          </a:stretch>
        </p:blipFill>
        <p:spPr bwMode="auto">
          <a:xfrm>
            <a:off x="323850" y="260350"/>
            <a:ext cx="166688" cy="20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  <p:sldLayoutId id="2147483984" r:id="rId12"/>
    <p:sldLayoutId id="2147483985" r:id="rId13"/>
    <p:sldLayoutId id="2147483986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jpeg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3747">
              <a:srgbClr val="339933"/>
            </a:gs>
            <a:gs pos="0">
              <a:schemeClr val="accent3">
                <a:lumMod val="85000"/>
              </a:schemeClr>
            </a:gs>
            <a:gs pos="87000">
              <a:schemeClr val="bg1"/>
            </a:gs>
            <a:gs pos="100000">
              <a:srgbClr val="99CC0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sl-SI" altLang="sl-SI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sl-SI" altLang="sl-SI" smtClean="0"/>
          </a:p>
        </p:txBody>
      </p:sp>
      <p:pic>
        <p:nvPicPr>
          <p:cNvPr id="4100" name="Picture 3" descr="Z:\JAVNA UPRAVA 2010\Si CGP\CGP_prirocnik_WEB\OUT\05 Medijsko promocijski elementi\11 PPT predstavitev\untitled folder\ozadje-0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TextBox 7"/>
          <p:cNvSpPr txBox="1">
            <a:spLocks noChangeArrowheads="1"/>
          </p:cNvSpPr>
          <p:nvPr/>
        </p:nvSpPr>
        <p:spPr bwMode="auto">
          <a:xfrm>
            <a:off x="928688" y="708025"/>
            <a:ext cx="2746375" cy="20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457200">
              <a:lnSpc>
                <a:spcPts val="838"/>
              </a:lnSpc>
            </a:pPr>
            <a:r>
              <a:rPr lang="en-US" altLang="sl-SI" sz="700">
                <a:solidFill>
                  <a:schemeClr val="tx2"/>
                </a:solidFill>
                <a:latin typeface="Republika" pitchFamily="2" charset="-18"/>
                <a:cs typeface="Arial" charset="0"/>
              </a:rPr>
              <a:t>REPUBLIKA SLOVENIJA</a:t>
            </a:r>
          </a:p>
          <a:p>
            <a:pPr defTabSz="457200">
              <a:lnSpc>
                <a:spcPts val="838"/>
              </a:lnSpc>
            </a:pPr>
            <a:r>
              <a:rPr lang="sl-SI" altLang="sl-SI" sz="700" b="1">
                <a:solidFill>
                  <a:schemeClr val="tx2"/>
                </a:solidFill>
                <a:latin typeface="Republika" pitchFamily="2" charset="-18"/>
                <a:cs typeface="Arial" charset="0"/>
              </a:rPr>
              <a:t>MINISTRSTVO ZA KMETIJSTVO, GOZDRASTVIO IN PREHRANO</a:t>
            </a:r>
          </a:p>
        </p:txBody>
      </p:sp>
      <p:pic>
        <p:nvPicPr>
          <p:cNvPr id="4102" name="Picture 8" descr="grb moder za 10 pt.wmf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9763" y="712788"/>
            <a:ext cx="166687" cy="20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2379663" y="1052513"/>
            <a:ext cx="4824412" cy="585787"/>
          </a:xfrm>
          <a:prstGeom prst="rect">
            <a:avLst/>
          </a:prstGeom>
          <a:solidFill>
            <a:srgbClr val="99CC00"/>
          </a:solidFill>
          <a:ln w="19050">
            <a:solidFill>
              <a:srgbClr val="3399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</a:pPr>
            <a:r>
              <a:rPr lang="sl-SI" altLang="sl-SI" sz="3200" b="1"/>
              <a:t>Slovenska hrana</a:t>
            </a:r>
            <a:endParaRPr lang="sl-SI" altLang="sl-SI" sz="3200" b="1" i="1">
              <a:latin typeface="Arial Unicode MS" pitchFamily="34" charset="-128"/>
            </a:endParaRPr>
          </a:p>
        </p:txBody>
      </p:sp>
      <p:sp>
        <p:nvSpPr>
          <p:cNvPr id="4104" name="Text Box 9"/>
          <p:cNvSpPr txBox="1">
            <a:spLocks noChangeArrowheads="1"/>
          </p:cNvSpPr>
          <p:nvPr/>
        </p:nvSpPr>
        <p:spPr bwMode="auto">
          <a:xfrm>
            <a:off x="250825" y="5300663"/>
            <a:ext cx="4897438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sl-SI" altLang="sl-SI" b="1"/>
          </a:p>
          <a:p>
            <a:pPr>
              <a:spcBef>
                <a:spcPct val="50000"/>
              </a:spcBef>
            </a:pPr>
            <a:r>
              <a:rPr lang="sl-SI" altLang="sl-SI" b="1"/>
              <a:t>Marjeta Bizjak</a:t>
            </a:r>
          </a:p>
          <a:p>
            <a:pPr>
              <a:spcBef>
                <a:spcPct val="50000"/>
              </a:spcBef>
            </a:pPr>
            <a:r>
              <a:rPr lang="sl-SI" altLang="sl-SI" sz="1400"/>
              <a:t>Ministrstvo za kmetijstvo, gozdarstvo in prehrano</a:t>
            </a:r>
          </a:p>
        </p:txBody>
      </p:sp>
      <p:sp>
        <p:nvSpPr>
          <p:cNvPr id="4105" name="Text Box 10"/>
          <p:cNvSpPr txBox="1">
            <a:spLocks noChangeArrowheads="1"/>
          </p:cNvSpPr>
          <p:nvPr/>
        </p:nvSpPr>
        <p:spPr bwMode="auto">
          <a:xfrm>
            <a:off x="5800725" y="6013450"/>
            <a:ext cx="28082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 altLang="sl-SI" sz="1600" b="1"/>
              <a:t>Brdo pri Kranju, 29. 9. 2014</a:t>
            </a: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5" cstate="print">
            <a:extLst/>
          </a:blip>
          <a:stretch>
            <a:fillRect/>
          </a:stretch>
        </p:blipFill>
        <p:spPr>
          <a:xfrm>
            <a:off x="2352856" y="2492896"/>
            <a:ext cx="4762500" cy="31718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107" name="Text Box 10"/>
          <p:cNvSpPr txBox="1">
            <a:spLocks noChangeArrowheads="1"/>
          </p:cNvSpPr>
          <p:nvPr/>
        </p:nvSpPr>
        <p:spPr bwMode="auto">
          <a:xfrm>
            <a:off x="1908175" y="1773238"/>
            <a:ext cx="55435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 altLang="sl-SI" sz="2400" b="1"/>
              <a:t>Konferenca koordinatorjev Ekošola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PoljeZBesedilom 1"/>
          <p:cNvSpPr txBox="1">
            <a:spLocks noChangeArrowheads="1"/>
          </p:cNvSpPr>
          <p:nvPr/>
        </p:nvSpPr>
        <p:spPr bwMode="auto">
          <a:xfrm>
            <a:off x="611188" y="765175"/>
            <a:ext cx="5473700" cy="461963"/>
          </a:xfrm>
          <a:prstGeom prst="rect">
            <a:avLst/>
          </a:prstGeom>
          <a:solidFill>
            <a:srgbClr val="99CC00"/>
          </a:solidFill>
          <a:ln w="12700">
            <a:solidFill>
              <a:srgbClr val="339933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sl-SI" altLang="sl-SI" dirty="0" smtClean="0"/>
              <a:t> </a:t>
            </a:r>
            <a:r>
              <a:rPr lang="sl-SI" altLang="sl-SI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Tradicionalni slovenski zajtrk 2014</a:t>
            </a:r>
          </a:p>
        </p:txBody>
      </p:sp>
      <p:sp>
        <p:nvSpPr>
          <p:cNvPr id="9219" name="PoljeZBesedilom 2"/>
          <p:cNvSpPr txBox="1">
            <a:spLocks noChangeArrowheads="1"/>
          </p:cNvSpPr>
          <p:nvPr/>
        </p:nvSpPr>
        <p:spPr bwMode="auto">
          <a:xfrm>
            <a:off x="546100" y="1628775"/>
            <a:ext cx="7770813" cy="5140325"/>
          </a:xfrm>
          <a:prstGeom prst="rect">
            <a:avLst/>
          </a:prstGeom>
          <a:noFill/>
          <a:ln w="12700">
            <a:solidFill>
              <a:srgbClr val="3399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2857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 typeface="Wingdings" pitchFamily="2" charset="2"/>
              <a:buChar char="Ø"/>
              <a:defRPr/>
            </a:pPr>
            <a:r>
              <a:rPr lang="sl-SI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21. november 2014 – izvedba bo enaka lanski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endParaRPr lang="sl-SI" sz="300" b="1" dirty="0" smtClean="0">
              <a:solidFill>
                <a:srgbClr val="006600"/>
              </a:solidFill>
              <a:sym typeface="Wingdings" pitchFamily="2" charset="2"/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sl-SI" dirty="0" smtClean="0">
                <a:sym typeface="Wingdings" pitchFamily="2" charset="2"/>
              </a:rPr>
              <a:t>O izvedbi je bila v Uradnem listu RS št. 62 objavljena posebna </a:t>
            </a:r>
            <a:r>
              <a:rPr lang="sl-SI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odredba</a:t>
            </a:r>
            <a:r>
              <a:rPr lang="sl-SI" dirty="0" smtClean="0">
                <a:sym typeface="Wingdings" pitchFamily="2" charset="2"/>
              </a:rPr>
              <a:t>, šolam in vrtcem pa poslana </a:t>
            </a:r>
            <a:r>
              <a:rPr lang="sl-SI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okrožnica</a:t>
            </a:r>
            <a:r>
              <a:rPr lang="sl-SI" dirty="0" smtClean="0">
                <a:sym typeface="Wingdings" pitchFamily="2" charset="2"/>
              </a:rPr>
              <a:t>. 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endParaRPr lang="sl-SI" sz="300" b="1" dirty="0" smtClean="0">
              <a:solidFill>
                <a:srgbClr val="006600"/>
              </a:solidFill>
              <a:sym typeface="Wingdings" pitchFamily="2" charset="2"/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sl-SI" dirty="0" smtClean="0">
                <a:sym typeface="Wingdings" pitchFamily="2" charset="2"/>
              </a:rPr>
              <a:t>MKGP bo zagotovilo sredstva za nabavo živil, </a:t>
            </a:r>
            <a:r>
              <a:rPr lang="sl-SI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vključno z DDV</a:t>
            </a:r>
            <a:r>
              <a:rPr lang="sl-SI" dirty="0" smtClean="0">
                <a:sym typeface="Wingdings" pitchFamily="2" charset="2"/>
              </a:rPr>
              <a:t>, in sicer za kruh, maslo, med, mleko in jabolko. Na posameznega otroka, učitelja in vzgojitelja pripada do največ </a:t>
            </a:r>
            <a:r>
              <a:rPr lang="sl-SI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0,43 EUR (brez DDV).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endParaRPr lang="sl-SI" sz="400" dirty="0" smtClean="0">
              <a:sym typeface="Wingdings" pitchFamily="2" charset="2"/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sl-SI" dirty="0" smtClean="0">
                <a:sym typeface="Wingdings" pitchFamily="2" charset="2"/>
              </a:rPr>
              <a:t>Šole in vrtci bodo živila lahko </a:t>
            </a:r>
            <a:r>
              <a:rPr lang="sl-SI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dobavile z naročilnico ali pogodbo </a:t>
            </a:r>
            <a:r>
              <a:rPr lang="sl-SI" dirty="0" smtClean="0">
                <a:sym typeface="Wingdings" pitchFamily="2" charset="2"/>
              </a:rPr>
              <a:t>o nabavi-dobavi živil.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endParaRPr lang="sl-SI" sz="400" dirty="0" smtClean="0">
              <a:sym typeface="Wingdings" pitchFamily="2" charset="2"/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sl-SI" dirty="0" smtClean="0">
                <a:sym typeface="Wingdings" pitchFamily="2" charset="2"/>
              </a:rPr>
              <a:t>Sredstva bodo vrnjena na podlagi zahtevka – rok za vlaganje bo zelo kratek, </a:t>
            </a:r>
            <a:r>
              <a:rPr lang="sl-SI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samo do 28. novembra 2014</a:t>
            </a:r>
            <a:r>
              <a:rPr lang="sl-SI" dirty="0" smtClean="0">
                <a:sym typeface="Wingdings" pitchFamily="2" charset="2"/>
              </a:rPr>
              <a:t>.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endParaRPr lang="sl-SI" sz="400" dirty="0" smtClean="0">
              <a:sym typeface="Wingdings" pitchFamily="2" charset="2"/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sl-SI" dirty="0" smtClean="0">
                <a:sym typeface="Wingdings" pitchFamily="2" charset="2"/>
              </a:rPr>
              <a:t>Spodbujamo k nabavi vsaj kakšnega živila, pridelanega na </a:t>
            </a:r>
            <a:r>
              <a:rPr lang="sl-SI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ekološki način</a:t>
            </a:r>
            <a:r>
              <a:rPr lang="sl-SI" dirty="0" smtClean="0">
                <a:sym typeface="Wingdings" pitchFamily="2" charset="2"/>
              </a:rPr>
              <a:t>, vsekakor pa naj bodo pridelana vsaj na </a:t>
            </a:r>
            <a:r>
              <a:rPr lang="sl-SI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integriran način.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endParaRPr lang="sl-SI" sz="400" dirty="0" smtClean="0">
              <a:sym typeface="Wingdings" pitchFamily="2" charset="2"/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sl-SI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Spodbujamo k izvedbi spremljevalnih dogodkov, ki naj bodo pravočasno načrtovani in vključeni v Letne delovne načrte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endParaRPr lang="sl-SI" dirty="0" smtClean="0">
              <a:sym typeface="Wingdings" pitchFamily="2" charset="2"/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endParaRPr lang="sl-SI" dirty="0">
              <a:sym typeface="Wingdings" pitchFamily="2" charset="2"/>
            </a:endParaRPr>
          </a:p>
          <a:p>
            <a:pPr marL="0" indent="0" eaLnBrk="1" hangingPunct="1">
              <a:defRPr/>
            </a:pPr>
            <a:endParaRPr lang="sl-SI" dirty="0" smtClean="0">
              <a:sym typeface="Wingdings" pitchFamily="2" charset="2"/>
            </a:endParaRPr>
          </a:p>
        </p:txBody>
      </p:sp>
      <p:pic>
        <p:nvPicPr>
          <p:cNvPr id="1331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32588" y="347663"/>
            <a:ext cx="1847850" cy="1427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PoljeZBesedilom 1"/>
          <p:cNvSpPr txBox="1">
            <a:spLocks noChangeArrowheads="1"/>
          </p:cNvSpPr>
          <p:nvPr/>
        </p:nvSpPr>
        <p:spPr bwMode="auto">
          <a:xfrm>
            <a:off x="265113" y="995363"/>
            <a:ext cx="5472112" cy="461962"/>
          </a:xfrm>
          <a:prstGeom prst="rect">
            <a:avLst/>
          </a:prstGeom>
          <a:solidFill>
            <a:srgbClr val="99CC00"/>
          </a:solidFill>
          <a:ln w="12700">
            <a:solidFill>
              <a:srgbClr val="339933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sl-SI" altLang="sl-SI" dirty="0" smtClean="0"/>
              <a:t> </a:t>
            </a:r>
            <a:r>
              <a:rPr lang="sl-SI" altLang="sl-SI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Evropski medeni zajtrk 2014</a:t>
            </a:r>
          </a:p>
        </p:txBody>
      </p:sp>
      <p:sp>
        <p:nvSpPr>
          <p:cNvPr id="14339" name="PoljeZBesedilom 2"/>
          <p:cNvSpPr txBox="1">
            <a:spLocks noChangeArrowheads="1"/>
          </p:cNvSpPr>
          <p:nvPr/>
        </p:nvSpPr>
        <p:spPr bwMode="auto">
          <a:xfrm>
            <a:off x="398463" y="2205038"/>
            <a:ext cx="7770812" cy="2678112"/>
          </a:xfrm>
          <a:prstGeom prst="rect">
            <a:avLst/>
          </a:prstGeom>
          <a:noFill/>
          <a:ln w="12700">
            <a:solidFill>
              <a:srgbClr val="3399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endParaRPr lang="sl-SI" altLang="sl-SI" sz="300" b="1">
              <a:solidFill>
                <a:srgbClr val="006600"/>
              </a:solidFill>
              <a:sym typeface="Wingdings" pitchFamily="2" charset="2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sl-SI" altLang="sl-SI" b="1">
                <a:sym typeface="Wingdings" pitchFamily="2" charset="2"/>
              </a:rPr>
              <a:t> Pobuda Slovenije za   (na predlog ČZS)</a:t>
            </a:r>
          </a:p>
          <a:p>
            <a:pPr marL="285750" indent="-285750"/>
            <a:r>
              <a:rPr lang="sl-SI" altLang="sl-SI" b="1">
                <a:sym typeface="Wingdings" pitchFamily="2" charset="2"/>
              </a:rPr>
              <a:t>   	izvedbo slovenskega tradicionalnega</a:t>
            </a:r>
          </a:p>
          <a:p>
            <a:pPr marL="285750" indent="-285750"/>
            <a:r>
              <a:rPr lang="sl-SI" altLang="sl-SI" b="1">
                <a:sym typeface="Wingdings" pitchFamily="2" charset="2"/>
              </a:rPr>
              <a:t>	zajtrka na ravni EU.</a:t>
            </a:r>
          </a:p>
          <a:p>
            <a:pPr marL="285750" indent="-285750">
              <a:buFont typeface="Wingdings" pitchFamily="2" charset="2"/>
              <a:buChar char="Ø"/>
            </a:pPr>
            <a:endParaRPr lang="sl-SI" altLang="sl-SI">
              <a:sym typeface="Wingdings" pitchFamily="2" charset="2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sl-SI" altLang="sl-SI" b="1">
                <a:sym typeface="Wingdings" pitchFamily="2" charset="2"/>
              </a:rPr>
              <a:t>Odziv je bil zelo velik in v nekaterih državah članicah EU lahko že v letošnjem novembru pričakujemo izvedbo zajtrka z imenom </a:t>
            </a:r>
            <a:r>
              <a:rPr lang="en-GB" altLang="sl-SI" b="1"/>
              <a:t>"European Honey Breakfast"</a:t>
            </a:r>
            <a:r>
              <a:rPr lang="sl-SI" altLang="sl-SI" b="1">
                <a:sym typeface="Wingdings" pitchFamily="2" charset="2"/>
              </a:rPr>
              <a:t> </a:t>
            </a:r>
          </a:p>
          <a:p>
            <a:pPr marL="285750" indent="-285750">
              <a:buFont typeface="Wingdings" pitchFamily="2" charset="2"/>
              <a:buChar char="Ø"/>
            </a:pPr>
            <a:endParaRPr lang="sl-SI" altLang="sl-SI" sz="300" b="1">
              <a:solidFill>
                <a:srgbClr val="006600"/>
              </a:solidFill>
              <a:sym typeface="Wingdings" pitchFamily="2" charset="2"/>
            </a:endParaRPr>
          </a:p>
          <a:p>
            <a:pPr marL="285750" indent="-285750">
              <a:buFont typeface="Wingdings" pitchFamily="2" charset="2"/>
              <a:buChar char="Ø"/>
            </a:pPr>
            <a:endParaRPr lang="sl-SI" altLang="sl-SI">
              <a:sym typeface="Wingdings" pitchFamily="2" charset="2"/>
            </a:endParaRPr>
          </a:p>
          <a:p>
            <a:pPr marL="285750" indent="-285750"/>
            <a:endParaRPr lang="sl-SI" altLang="sl-SI">
              <a:sym typeface="Wingdings" pitchFamily="2" charset="2"/>
            </a:endParaRPr>
          </a:p>
        </p:txBody>
      </p:sp>
      <p:pic>
        <p:nvPicPr>
          <p:cNvPr id="1434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891897">
            <a:off x="5121275" y="1071563"/>
            <a:ext cx="3697288" cy="139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PoljeZBesedilom 1"/>
          <p:cNvSpPr txBox="1">
            <a:spLocks noChangeArrowheads="1"/>
          </p:cNvSpPr>
          <p:nvPr/>
        </p:nvSpPr>
        <p:spPr bwMode="auto">
          <a:xfrm>
            <a:off x="2370138" y="5229225"/>
            <a:ext cx="4649787" cy="461963"/>
          </a:xfrm>
          <a:prstGeom prst="rect">
            <a:avLst/>
          </a:prstGeom>
          <a:gradFill rotWithShape="1">
            <a:gsLst>
              <a:gs pos="0">
                <a:srgbClr val="C7F38A"/>
              </a:gs>
              <a:gs pos="50000">
                <a:srgbClr val="DBF5B9"/>
              </a:gs>
              <a:gs pos="100000">
                <a:srgbClr val="EDFADD"/>
              </a:gs>
            </a:gsLst>
            <a:lin ang="16200000" scaled="1"/>
          </a:gra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l-SI" altLang="sl-SI" sz="2400"/>
              <a:t>HVALA ZA VAŠO POZORNOST!</a:t>
            </a: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2195736" y="1124744"/>
            <a:ext cx="4762500" cy="31718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PoljeZBesedilom 1"/>
          <p:cNvSpPr txBox="1">
            <a:spLocks noChangeArrowheads="1"/>
          </p:cNvSpPr>
          <p:nvPr/>
        </p:nvSpPr>
        <p:spPr bwMode="auto">
          <a:xfrm>
            <a:off x="565150" y="692150"/>
            <a:ext cx="5360988" cy="461963"/>
          </a:xfrm>
          <a:prstGeom prst="rect">
            <a:avLst/>
          </a:prstGeom>
          <a:solidFill>
            <a:srgbClr val="99CC00"/>
          </a:solidFill>
          <a:ln w="19050">
            <a:solidFill>
              <a:srgbClr val="339933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tabLst>
                <a:tab pos="542925" algn="l"/>
              </a:tabLst>
              <a:defRPr/>
            </a:pPr>
            <a:r>
              <a:rPr lang="sl-SI" altLang="sl-SI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Globalni izzivi - prehranska varnost</a:t>
            </a:r>
          </a:p>
        </p:txBody>
      </p:sp>
      <p:sp>
        <p:nvSpPr>
          <p:cNvPr id="3" name="PoljeZBesedilom 2"/>
          <p:cNvSpPr txBox="1"/>
          <p:nvPr/>
        </p:nvSpPr>
        <p:spPr>
          <a:xfrm>
            <a:off x="179388" y="1349375"/>
            <a:ext cx="8713787" cy="5016500"/>
          </a:xfrm>
          <a:prstGeom prst="rect">
            <a:avLst/>
          </a:prstGeom>
          <a:noFill/>
          <a:ln w="19050">
            <a:solidFill>
              <a:srgbClr val="339933"/>
            </a:solidFill>
          </a:ln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Ø"/>
              <a:defRPr/>
            </a:pPr>
            <a:endParaRPr lang="sl-SI" sz="1600" dirty="0"/>
          </a:p>
          <a:p>
            <a:pPr marL="285750" indent="-285750">
              <a:buFont typeface="Wingdings" pitchFamily="2" charset="2"/>
              <a:buChar char="Ø"/>
              <a:defRPr/>
            </a:pPr>
            <a:endParaRPr lang="sl-SI" sz="1600" dirty="0"/>
          </a:p>
          <a:p>
            <a:pPr marL="285750" indent="-285750">
              <a:buFont typeface="Wingdings" pitchFamily="2" charset="2"/>
              <a:buChar char="Ø"/>
              <a:defRPr/>
            </a:pPr>
            <a:r>
              <a:rPr lang="sl-SI" sz="1600" b="1" dirty="0"/>
              <a:t>Svetovno kmetijstvo se sooča z izzivom zagotavljanje prehranske varnosti.</a:t>
            </a:r>
          </a:p>
          <a:p>
            <a:pPr>
              <a:defRPr/>
            </a:pPr>
            <a:endParaRPr lang="sl-SI" sz="1600" b="1" dirty="0"/>
          </a:p>
          <a:p>
            <a:pPr marL="285750" indent="-285750">
              <a:buFont typeface="Wingdings" pitchFamily="2" charset="2"/>
              <a:buChar char="Ø"/>
              <a:defRPr/>
            </a:pPr>
            <a:r>
              <a:rPr lang="sl-SI" sz="1600" b="1" dirty="0">
                <a:solidFill>
                  <a:srgbClr val="006600"/>
                </a:solidFill>
              </a:rPr>
              <a:t>Zagotavljanje prehranske varnosti je postala prednostna naloga razvoja kmetijstva v svetu, pomembno tudi za Slovenijo.</a:t>
            </a:r>
          </a:p>
          <a:p>
            <a:pPr marL="285750" indent="-285750">
              <a:buFont typeface="Wingdings" pitchFamily="2" charset="2"/>
              <a:buChar char="Ø"/>
              <a:defRPr/>
            </a:pPr>
            <a:endParaRPr lang="sl-SI" sz="1600" b="1" dirty="0"/>
          </a:p>
          <a:p>
            <a:pPr marL="285750" indent="-285750">
              <a:buFont typeface="Wingdings" pitchFamily="2" charset="2"/>
              <a:buChar char="Ø"/>
              <a:defRPr/>
            </a:pPr>
            <a:r>
              <a:rPr lang="sl-SI" sz="1600" b="1" dirty="0">
                <a:solidFill>
                  <a:srgbClr val="000000"/>
                </a:solidFill>
              </a:rPr>
              <a:t>Usklajevanje med intenzivnostjo kmetijske pridelave in prireje z učinki na okolje se ne sme zanemariti.</a:t>
            </a:r>
            <a:endParaRPr lang="sl-SI" sz="1600" b="1" dirty="0"/>
          </a:p>
          <a:p>
            <a:pPr marL="285750" indent="-285750">
              <a:defRPr/>
            </a:pPr>
            <a:endParaRPr lang="sl-SI" sz="1600" b="1" dirty="0"/>
          </a:p>
          <a:p>
            <a:pPr marL="285750" indent="-285750">
              <a:buFont typeface="Wingdings" pitchFamily="2" charset="2"/>
              <a:buChar char="Ø"/>
              <a:defRPr/>
            </a:pPr>
            <a:r>
              <a:rPr lang="sl-SI" sz="1600" b="1" dirty="0"/>
              <a:t>Potrebna  bo prilagoditev na podnebne spremembe.</a:t>
            </a:r>
          </a:p>
          <a:p>
            <a:pPr marL="285750" indent="-285750">
              <a:buFont typeface="Wingdings" pitchFamily="2" charset="2"/>
              <a:buChar char="Ø"/>
              <a:defRPr/>
            </a:pPr>
            <a:endParaRPr lang="sl-SI" sz="1600" b="1" dirty="0"/>
          </a:p>
          <a:p>
            <a:pPr marL="285750" indent="-285750">
              <a:buFont typeface="Wingdings" pitchFamily="2" charset="2"/>
              <a:buChar char="Ø"/>
              <a:defRPr/>
            </a:pPr>
            <a:r>
              <a:rPr lang="sl-SI" sz="1600" b="1" dirty="0"/>
              <a:t>Opozorilo FAO ob Svetovnem dnevu hrane 2005 je aktualno še danes: </a:t>
            </a:r>
          </a:p>
          <a:p>
            <a:pPr marL="742950" lvl="1" indent="-285750">
              <a:buFont typeface="Courier New" panose="02070309020205020404" pitchFamily="49" charset="0"/>
              <a:buChar char="o"/>
              <a:defRPr/>
            </a:pPr>
            <a:r>
              <a:rPr lang="sl-SI" sz="1600" b="1" dirty="0"/>
              <a:t>Pri razvoju in ohranjanju kmetijstva pri zagotavljanju trajnostne oskrbe s hrano je </a:t>
            </a:r>
            <a:r>
              <a:rPr lang="sl-SI" sz="1600" b="1" dirty="0">
                <a:solidFill>
                  <a:srgbClr val="000000"/>
                </a:solidFill>
              </a:rPr>
              <a:t>pomembno medsebojno sodelovanje držav</a:t>
            </a:r>
            <a:r>
              <a:rPr lang="sl-SI" sz="1600" b="1" dirty="0"/>
              <a:t>, </a:t>
            </a:r>
          </a:p>
          <a:p>
            <a:pPr marL="742950" lvl="1" indent="-285750">
              <a:buFont typeface="Courier New" panose="02070309020205020404" pitchFamily="49" charset="0"/>
              <a:buChar char="o"/>
              <a:defRPr/>
            </a:pPr>
            <a:r>
              <a:rPr lang="sl-SI" sz="1600" b="1" dirty="0">
                <a:solidFill>
                  <a:srgbClr val="006600"/>
                </a:solidFill>
              </a:rPr>
              <a:t>Glede na hiter in intenziven razvoj globalne trgovine je nujno tudi ohranjanje in povečevanje  pridelovanja lokalne hrane </a:t>
            </a:r>
          </a:p>
          <a:p>
            <a:pPr marL="285750" indent="-285750">
              <a:defRPr/>
            </a:pPr>
            <a:r>
              <a:rPr lang="sl-SI" sz="1600" dirty="0"/>
              <a:t> </a:t>
            </a:r>
          </a:p>
          <a:p>
            <a:pPr marL="285750" indent="-285750">
              <a:buFont typeface="Wingdings" pitchFamily="2" charset="2"/>
              <a:buChar char="Ø"/>
              <a:defRPr/>
            </a:pPr>
            <a:endParaRPr lang="sl-SI" sz="1600" dirty="0"/>
          </a:p>
          <a:p>
            <a:pPr>
              <a:buFont typeface="Wingdings" pitchFamily="2" charset="2"/>
              <a:buChar char="Ø"/>
              <a:defRPr/>
            </a:pPr>
            <a:endParaRPr lang="sl-SI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PoljeZBesedilom 1"/>
          <p:cNvSpPr txBox="1">
            <a:spLocks noChangeArrowheads="1"/>
          </p:cNvSpPr>
          <p:nvPr/>
        </p:nvSpPr>
        <p:spPr bwMode="auto">
          <a:xfrm>
            <a:off x="2674938" y="620713"/>
            <a:ext cx="5243512" cy="461962"/>
          </a:xfrm>
          <a:prstGeom prst="rect">
            <a:avLst/>
          </a:prstGeom>
          <a:solidFill>
            <a:srgbClr val="99CC00"/>
          </a:solidFill>
          <a:ln w="19050">
            <a:solidFill>
              <a:srgbClr val="339933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sl-SI" altLang="sl-SI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Pomembni programski dokumenti </a:t>
            </a:r>
          </a:p>
        </p:txBody>
      </p:sp>
      <p:sp>
        <p:nvSpPr>
          <p:cNvPr id="6147" name="PoljeZBesedilom 3"/>
          <p:cNvSpPr txBox="1">
            <a:spLocks noChangeArrowheads="1"/>
          </p:cNvSpPr>
          <p:nvPr/>
        </p:nvSpPr>
        <p:spPr bwMode="auto">
          <a:xfrm>
            <a:off x="2135188" y="1773238"/>
            <a:ext cx="4873625" cy="922337"/>
          </a:xfrm>
          <a:prstGeom prst="rect">
            <a:avLst/>
          </a:prstGeom>
          <a:noFill/>
          <a:ln w="28575">
            <a:solidFill>
              <a:srgbClr val="3399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l-SI" altLang="sl-SI"/>
              <a:t>Resolucija o strateških usmeritvah razvoja slovenskega kmetijstva in živilstva do 2020 „Zagotovimo.si hrano za jutri“ </a:t>
            </a:r>
            <a:r>
              <a:rPr lang="sl-SI" altLang="sl-SI" sz="1600"/>
              <a:t>(UL RS, št. 25/11)</a:t>
            </a:r>
          </a:p>
        </p:txBody>
      </p:sp>
      <p:sp>
        <p:nvSpPr>
          <p:cNvPr id="6148" name="PoljeZBesedilom 7"/>
          <p:cNvSpPr txBox="1">
            <a:spLocks noChangeArrowheads="1"/>
          </p:cNvSpPr>
          <p:nvPr/>
        </p:nvSpPr>
        <p:spPr bwMode="auto">
          <a:xfrm>
            <a:off x="2674938" y="3573463"/>
            <a:ext cx="3794125" cy="368300"/>
          </a:xfrm>
          <a:prstGeom prst="rect">
            <a:avLst/>
          </a:prstGeom>
          <a:noFill/>
          <a:ln w="28575">
            <a:solidFill>
              <a:srgbClr val="3399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l-SI" altLang="sl-SI"/>
              <a:t>Strategija za izvajanje Resolucije</a:t>
            </a:r>
          </a:p>
        </p:txBody>
      </p:sp>
      <p:cxnSp>
        <p:nvCxnSpPr>
          <p:cNvPr id="9" name="Raven puščični povezovalnik 8"/>
          <p:cNvCxnSpPr/>
          <p:nvPr/>
        </p:nvCxnSpPr>
        <p:spPr>
          <a:xfrm>
            <a:off x="4572000" y="2781300"/>
            <a:ext cx="0" cy="690563"/>
          </a:xfrm>
          <a:prstGeom prst="straightConnector1">
            <a:avLst/>
          </a:prstGeom>
          <a:ln w="38100">
            <a:solidFill>
              <a:srgbClr val="3399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ven puščični povezovalnik 10"/>
          <p:cNvCxnSpPr/>
          <p:nvPr/>
        </p:nvCxnSpPr>
        <p:spPr>
          <a:xfrm flipH="1">
            <a:off x="2219325" y="4076700"/>
            <a:ext cx="1547813" cy="576263"/>
          </a:xfrm>
          <a:prstGeom prst="straightConnector1">
            <a:avLst/>
          </a:prstGeom>
          <a:ln w="28575">
            <a:solidFill>
              <a:srgbClr val="3399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1" name="PoljeZBesedilom 11"/>
          <p:cNvSpPr txBox="1">
            <a:spLocks noChangeArrowheads="1"/>
          </p:cNvSpPr>
          <p:nvPr/>
        </p:nvSpPr>
        <p:spPr bwMode="auto">
          <a:xfrm>
            <a:off x="250825" y="4724400"/>
            <a:ext cx="3241675" cy="647700"/>
          </a:xfrm>
          <a:prstGeom prst="rect">
            <a:avLst/>
          </a:prstGeom>
          <a:noFill/>
          <a:ln w="19050">
            <a:solidFill>
              <a:srgbClr val="3399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l-SI" altLang="sl-SI"/>
              <a:t>Program razvoja podeželja 	2014 – 2020</a:t>
            </a:r>
          </a:p>
        </p:txBody>
      </p:sp>
      <p:cxnSp>
        <p:nvCxnSpPr>
          <p:cNvPr id="14" name="Raven puščični povezovalnik 13"/>
          <p:cNvCxnSpPr/>
          <p:nvPr/>
        </p:nvCxnSpPr>
        <p:spPr>
          <a:xfrm>
            <a:off x="4427538" y="4076700"/>
            <a:ext cx="0" cy="1439863"/>
          </a:xfrm>
          <a:prstGeom prst="straightConnector1">
            <a:avLst/>
          </a:prstGeom>
          <a:ln w="12700">
            <a:solidFill>
              <a:srgbClr val="3399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3" name="PoljeZBesedilom 14"/>
          <p:cNvSpPr txBox="1">
            <a:spLocks noChangeArrowheads="1"/>
          </p:cNvSpPr>
          <p:nvPr/>
        </p:nvSpPr>
        <p:spPr bwMode="auto">
          <a:xfrm>
            <a:off x="3254375" y="5589588"/>
            <a:ext cx="2347913" cy="646112"/>
          </a:xfrm>
          <a:prstGeom prst="rect">
            <a:avLst/>
          </a:prstGeom>
          <a:noFill/>
          <a:ln w="9525">
            <a:solidFill>
              <a:srgbClr val="3399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l-SI" altLang="sl-SI"/>
              <a:t>Neposredna plačila, tržno cenovni ukrepi  </a:t>
            </a:r>
          </a:p>
        </p:txBody>
      </p:sp>
      <p:cxnSp>
        <p:nvCxnSpPr>
          <p:cNvPr id="17" name="Raven puščični povezovalnik 16"/>
          <p:cNvCxnSpPr/>
          <p:nvPr/>
        </p:nvCxnSpPr>
        <p:spPr>
          <a:xfrm>
            <a:off x="5364163" y="4076700"/>
            <a:ext cx="1223962" cy="720725"/>
          </a:xfrm>
          <a:prstGeom prst="straightConnector1">
            <a:avLst/>
          </a:prstGeom>
          <a:ln>
            <a:solidFill>
              <a:srgbClr val="3399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5" name="PoljeZBesedilom 17"/>
          <p:cNvSpPr txBox="1">
            <a:spLocks noChangeArrowheads="1"/>
          </p:cNvSpPr>
          <p:nvPr/>
        </p:nvSpPr>
        <p:spPr bwMode="auto">
          <a:xfrm>
            <a:off x="5600700" y="4860925"/>
            <a:ext cx="2376488" cy="646113"/>
          </a:xfrm>
          <a:prstGeom prst="rect">
            <a:avLst/>
          </a:prstGeom>
          <a:noFill/>
          <a:ln w="9525">
            <a:solidFill>
              <a:srgbClr val="3399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l-SI" altLang="sl-SI"/>
              <a:t>Nacionalne področne strategije ali načrti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3"/>
          <p:cNvSpPr>
            <a:spLocks noGrp="1"/>
          </p:cNvSpPr>
          <p:nvPr>
            <p:ph type="title" idx="4294967295"/>
          </p:nvPr>
        </p:nvSpPr>
        <p:spPr>
          <a:xfrm>
            <a:off x="900113" y="620713"/>
            <a:ext cx="7920037" cy="369887"/>
          </a:xfrm>
          <a:solidFill>
            <a:srgbClr val="99CC00"/>
          </a:solidFill>
          <a:ln>
            <a:solidFill>
              <a:srgbClr val="339933"/>
            </a:solidFill>
          </a:ln>
        </p:spPr>
        <p:txBody>
          <a:bodyPr lIns="0" tIns="0" rIns="0" bIns="0">
            <a:spAutoFit/>
          </a:bodyPr>
          <a:lstStyle/>
          <a:p>
            <a:pPr>
              <a:defRPr/>
            </a:pPr>
            <a:r>
              <a:rPr lang="sl-SI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Vizija kmetijstva, tržnih verig in vitalnega podeželja</a:t>
            </a:r>
          </a:p>
        </p:txBody>
      </p:sp>
      <p:sp>
        <p:nvSpPr>
          <p:cNvPr id="7171" name="Text Placeholder 4"/>
          <p:cNvSpPr>
            <a:spLocks noGrp="1"/>
          </p:cNvSpPr>
          <p:nvPr>
            <p:ph type="body" sz="quarter" idx="4294967295"/>
          </p:nvPr>
        </p:nvSpPr>
        <p:spPr>
          <a:xfrm>
            <a:off x="503238" y="1119188"/>
            <a:ext cx="4040187" cy="5580062"/>
          </a:xfrm>
          <a:solidFill>
            <a:schemeClr val="bg1"/>
          </a:solidFill>
          <a:ln>
            <a:solidFill>
              <a:srgbClr val="000000"/>
            </a:solidFill>
          </a:ln>
        </p:spPr>
        <p:txBody>
          <a:bodyPr lIns="0" tIns="0" rIns="0" bIns="0"/>
          <a:lstStyle/>
          <a:p>
            <a:pPr>
              <a:buFontTx/>
              <a:buNone/>
            </a:pPr>
            <a:r>
              <a:rPr lang="pl-PL" altLang="sl-SI" sz="1800" b="1" smtClean="0"/>
              <a:t>V okviru trajnostnega koncepta</a:t>
            </a:r>
            <a:r>
              <a:rPr lang="sl-SI" altLang="sl-SI" sz="1800" b="1" smtClean="0"/>
              <a:t> razvoja bo Slovenija imela:</a:t>
            </a:r>
          </a:p>
          <a:p>
            <a:pPr>
              <a:buFontTx/>
              <a:buNone/>
            </a:pPr>
            <a:r>
              <a:rPr lang="sl-SI" altLang="sl-SI" sz="1800" smtClean="0"/>
              <a:t>- </a:t>
            </a:r>
            <a:r>
              <a:rPr lang="sl-SI" altLang="sl-SI" sz="1800" b="1" smtClean="0"/>
              <a:t>konkurenčne agroživilske verige </a:t>
            </a:r>
            <a:r>
              <a:rPr lang="sl-SI" altLang="sl-SI" sz="1800" smtClean="0"/>
              <a:t>v učinkovitih povezavah kmetijstva in živilskopredelovalne industrije,</a:t>
            </a:r>
          </a:p>
          <a:p>
            <a:pPr>
              <a:buFontTx/>
              <a:buNone/>
            </a:pPr>
            <a:r>
              <a:rPr lang="sl-SI" altLang="sl-SI" sz="1800" smtClean="0"/>
              <a:t>- </a:t>
            </a:r>
            <a:r>
              <a:rPr lang="sl-SI" altLang="sl-SI" sz="1800" b="1" smtClean="0"/>
              <a:t>obdelana kmetijska zemljišča </a:t>
            </a:r>
            <a:r>
              <a:rPr lang="sl-SI" altLang="sl-SI" sz="1800" smtClean="0"/>
              <a:t>in </a:t>
            </a:r>
            <a:r>
              <a:rPr lang="sl-SI" altLang="sl-SI" sz="1800" b="1" smtClean="0"/>
              <a:t>primerno stopnjo prehranske varnosti</a:t>
            </a:r>
            <a:r>
              <a:rPr lang="sl-SI" altLang="sl-SI" sz="1800" smtClean="0"/>
              <a:t>,</a:t>
            </a:r>
          </a:p>
          <a:p>
            <a:pPr>
              <a:buFontTx/>
              <a:buNone/>
            </a:pPr>
            <a:r>
              <a:rPr lang="sl-SI" altLang="sl-SI" sz="1800" smtClean="0"/>
              <a:t>- </a:t>
            </a:r>
            <a:r>
              <a:rPr lang="sl-SI" altLang="sl-SI" sz="1800" b="1" smtClean="0"/>
              <a:t>pestro strukturo kmetijskih gospodarstev</a:t>
            </a:r>
            <a:r>
              <a:rPr lang="sl-SI" altLang="sl-SI" sz="1800" smtClean="0"/>
              <a:t>, katere hrbtenico bodo tvorile gospodarsko učinkovite kmetije,</a:t>
            </a:r>
          </a:p>
          <a:p>
            <a:pPr>
              <a:buFontTx/>
              <a:buNone/>
            </a:pPr>
            <a:r>
              <a:rPr lang="sl-SI" altLang="sl-SI" sz="1800" smtClean="0"/>
              <a:t>- </a:t>
            </a:r>
            <a:r>
              <a:rPr lang="sl-SI" altLang="sl-SI" sz="1800" b="1" smtClean="0"/>
              <a:t>ohranjene naravne vire </a:t>
            </a:r>
            <a:r>
              <a:rPr lang="sl-SI" altLang="sl-SI" sz="1800" smtClean="0"/>
              <a:t>in </a:t>
            </a:r>
            <a:r>
              <a:rPr lang="sl-SI" altLang="sl-SI" sz="1800" b="1" smtClean="0"/>
              <a:t>prepoznavno biološko pestrost</a:t>
            </a:r>
            <a:r>
              <a:rPr lang="sl-SI" altLang="sl-SI" sz="1800" smtClean="0"/>
              <a:t>;</a:t>
            </a:r>
          </a:p>
          <a:p>
            <a:pPr>
              <a:buFontTx/>
              <a:buNone/>
            </a:pPr>
            <a:r>
              <a:rPr lang="sl-SI" altLang="sl-SI" sz="1800" smtClean="0"/>
              <a:t>- </a:t>
            </a:r>
            <a:r>
              <a:rPr lang="sl-SI" altLang="sl-SI" sz="1800" b="1" smtClean="0"/>
              <a:t>urejeno kulturno krajino</a:t>
            </a:r>
            <a:r>
              <a:rPr lang="sl-SI" altLang="sl-SI" sz="1800" smtClean="0"/>
              <a:t>,</a:t>
            </a:r>
          </a:p>
          <a:p>
            <a:pPr>
              <a:buFontTx/>
              <a:buNone/>
            </a:pPr>
            <a:r>
              <a:rPr lang="sl-SI" altLang="sl-SI" sz="1800" smtClean="0"/>
              <a:t>- </a:t>
            </a:r>
            <a:r>
              <a:rPr lang="sl-SI" altLang="sl-SI" sz="1800" b="1" smtClean="0"/>
              <a:t>vitalno podeželje</a:t>
            </a:r>
            <a:r>
              <a:rPr lang="sl-SI" altLang="sl-SI" sz="1800" smtClean="0"/>
              <a:t>.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4294967295"/>
          </p:nvPr>
        </p:nvSpPr>
        <p:spPr>
          <a:xfrm>
            <a:off x="4848225" y="1119188"/>
            <a:ext cx="4081463" cy="5580062"/>
          </a:xfr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lIns="0" tIns="0" rIns="0" bIns="0"/>
          <a:lstStyle/>
          <a:p>
            <a:pPr>
              <a:buFont typeface="Arial" charset="0"/>
              <a:buNone/>
              <a:defRPr/>
            </a:pPr>
            <a:r>
              <a:rPr lang="sl-SI" sz="1800" dirty="0" smtClean="0"/>
              <a:t>Pomemben del trajnostne proizvodnje hrane bo temeljil </a:t>
            </a:r>
            <a:r>
              <a:rPr lang="pl-PL" sz="1800" dirty="0" smtClean="0"/>
              <a:t>na </a:t>
            </a:r>
            <a:r>
              <a:rPr lang="pl-PL" sz="1800" b="1" dirty="0" smtClean="0"/>
              <a:t>lokalno pridelanih kmetijskih proizvodih</a:t>
            </a:r>
            <a:r>
              <a:rPr lang="pl-PL" sz="1800" dirty="0" smtClean="0"/>
              <a:t> in bo:</a:t>
            </a:r>
          </a:p>
          <a:p>
            <a:pPr>
              <a:buFont typeface="Arial" charset="0"/>
              <a:buNone/>
              <a:defRPr/>
            </a:pPr>
            <a:r>
              <a:rPr lang="sl-SI" sz="1800" dirty="0" smtClean="0"/>
              <a:t>- </a:t>
            </a:r>
            <a:r>
              <a:rPr lang="sl-SI" sz="1800" b="1" dirty="0" smtClean="0"/>
              <a:t>vključen v sheme višje kakovosti</a:t>
            </a:r>
            <a:r>
              <a:rPr lang="sl-SI" sz="1800" dirty="0" smtClean="0"/>
              <a:t>;</a:t>
            </a:r>
          </a:p>
          <a:p>
            <a:pPr>
              <a:buFont typeface="Arial" charset="0"/>
              <a:buNone/>
              <a:defRPr/>
            </a:pPr>
            <a:r>
              <a:rPr lang="sl-SI" sz="1800" dirty="0" smtClean="0"/>
              <a:t>- vključeval sodobna tehnološka znanja in investicijsko sledil zahtevam in </a:t>
            </a:r>
            <a:r>
              <a:rPr lang="pl-PL" sz="1800" dirty="0" smtClean="0"/>
              <a:t>trendom na področju proizvodnje in prodaje;</a:t>
            </a:r>
          </a:p>
          <a:p>
            <a:pPr>
              <a:buFont typeface="Arial" charset="0"/>
              <a:buNone/>
              <a:defRPr/>
            </a:pPr>
            <a:r>
              <a:rPr lang="sl-SI" sz="1800" dirty="0" smtClean="0"/>
              <a:t>- </a:t>
            </a:r>
            <a:r>
              <a:rPr lang="sl-SI" sz="1800" b="1" dirty="0" smtClean="0"/>
              <a:t>cenovno konkurenčen glede na kakovost</a:t>
            </a:r>
            <a:r>
              <a:rPr lang="sl-SI" sz="1800" dirty="0" smtClean="0"/>
              <a:t>;</a:t>
            </a:r>
          </a:p>
          <a:p>
            <a:pPr>
              <a:buFont typeface="Arial" charset="0"/>
              <a:buNone/>
              <a:defRPr/>
            </a:pPr>
            <a:r>
              <a:rPr lang="sl-SI" sz="1800" dirty="0" smtClean="0"/>
              <a:t>- imel visoko raven prepoznavnosti pri potrošnikih;</a:t>
            </a:r>
          </a:p>
          <a:p>
            <a:pPr>
              <a:buFont typeface="Arial" charset="0"/>
              <a:buNone/>
              <a:defRPr/>
            </a:pPr>
            <a:r>
              <a:rPr lang="sl-SI" sz="1800" dirty="0" smtClean="0"/>
              <a:t>- </a:t>
            </a:r>
            <a:r>
              <a:rPr lang="sl-SI" sz="1800" b="1" dirty="0" smtClean="0"/>
              <a:t>omogočal graditi prepoznavnost države na področju turizma in na drugih področjih</a:t>
            </a:r>
            <a:r>
              <a:rPr lang="sl-SI" sz="1800" dirty="0" smtClean="0"/>
              <a:t>.</a:t>
            </a:r>
          </a:p>
        </p:txBody>
      </p:sp>
      <p:sp>
        <p:nvSpPr>
          <p:cNvPr id="7" name="Right Arrow 6"/>
          <p:cNvSpPr/>
          <p:nvPr/>
        </p:nvSpPr>
        <p:spPr>
          <a:xfrm>
            <a:off x="4143375" y="1285875"/>
            <a:ext cx="723900" cy="485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PoljeZBesedilom 1"/>
          <p:cNvSpPr txBox="1">
            <a:spLocks noChangeArrowheads="1"/>
          </p:cNvSpPr>
          <p:nvPr/>
        </p:nvSpPr>
        <p:spPr bwMode="auto">
          <a:xfrm>
            <a:off x="684213" y="765175"/>
            <a:ext cx="4175125" cy="461963"/>
          </a:xfrm>
          <a:prstGeom prst="rect">
            <a:avLst/>
          </a:prstGeom>
          <a:solidFill>
            <a:srgbClr val="99CC00"/>
          </a:solidFill>
          <a:ln w="12700">
            <a:solidFill>
              <a:srgbClr val="339933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sl-SI" altLang="sl-SI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l-SI" altLang="sl-SI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Samooskrba s hrano - 1 </a:t>
            </a:r>
          </a:p>
        </p:txBody>
      </p:sp>
      <p:sp>
        <p:nvSpPr>
          <p:cNvPr id="9219" name="PoljeZBesedilom 2"/>
          <p:cNvSpPr txBox="1">
            <a:spLocks noChangeArrowheads="1"/>
          </p:cNvSpPr>
          <p:nvPr/>
        </p:nvSpPr>
        <p:spPr bwMode="auto">
          <a:xfrm>
            <a:off x="214313" y="1484313"/>
            <a:ext cx="8713787" cy="4524375"/>
          </a:xfrm>
          <a:prstGeom prst="rect">
            <a:avLst/>
          </a:prstGeom>
          <a:noFill/>
          <a:ln w="12700">
            <a:solidFill>
              <a:srgbClr val="3399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2857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 typeface="Wingdings" pitchFamily="2" charset="2"/>
              <a:buChar char="Ø"/>
              <a:defRPr/>
            </a:pPr>
            <a:r>
              <a:rPr lang="sl-SI" dirty="0" smtClean="0">
                <a:sym typeface="Wingdings" pitchFamily="2" charset="2"/>
              </a:rPr>
              <a:t>Slovenija z domačo pridelavo in prirejo pokriva manj kot 50 % svojih potreb.</a:t>
            </a:r>
          </a:p>
          <a:p>
            <a:pPr marL="0" indent="0" eaLnBrk="1" hangingPunct="1">
              <a:defRPr/>
            </a:pPr>
            <a:r>
              <a:rPr lang="sl-SI" dirty="0" smtClean="0">
                <a:sym typeface="Wingdings" pitchFamily="2" charset="2"/>
              </a:rPr>
              <a:t> 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sl-SI" dirty="0" smtClean="0">
                <a:sym typeface="Wingdings" pitchFamily="2" charset="2"/>
              </a:rPr>
              <a:t>Samooskrba (2012): mleko 117% , goveje meso 111%, prašičje meso 46 %, </a:t>
            </a:r>
            <a:r>
              <a:rPr lang="sl-SI" dirty="0">
                <a:solidFill>
                  <a:srgbClr val="000000"/>
                </a:solidFill>
                <a:sym typeface="Wingdings" pitchFamily="2" charset="2"/>
              </a:rPr>
              <a:t>perutnina 110 - 115%,</a:t>
            </a:r>
            <a:r>
              <a:rPr lang="sl-SI" dirty="0" smtClean="0">
                <a:sym typeface="Wingdings" pitchFamily="2" charset="2"/>
              </a:rPr>
              <a:t> žita  71%, krompir 63%, med  70 - 85%</a:t>
            </a:r>
          </a:p>
          <a:p>
            <a:pPr marL="0" indent="0" eaLnBrk="1" hangingPunct="1">
              <a:defRPr/>
            </a:pPr>
            <a:endParaRPr lang="sl-SI" dirty="0" smtClean="0">
              <a:sym typeface="Wingdings" pitchFamily="2" charset="2"/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sl-SI" b="1" dirty="0" smtClean="0">
                <a:solidFill>
                  <a:srgbClr val="006600"/>
                </a:solidFill>
                <a:sym typeface="Wingdings" pitchFamily="2" charset="2"/>
              </a:rPr>
              <a:t>Samooskrba z zelenjavo </a:t>
            </a:r>
            <a:r>
              <a:rPr lang="sl-SI" dirty="0" smtClean="0">
                <a:sym typeface="Wingdings" pitchFamily="2" charset="2"/>
              </a:rPr>
              <a:t>(2012) - sveža in predelana 34 %, sveža 45% </a:t>
            </a:r>
          </a:p>
          <a:p>
            <a:pPr eaLnBrk="1" hangingPunct="1">
              <a:defRPr/>
            </a:pPr>
            <a:endParaRPr lang="sl-SI" dirty="0" smtClean="0">
              <a:sym typeface="Wingdings" pitchFamily="2" charset="2"/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sl-SI" b="1" dirty="0" smtClean="0">
                <a:sym typeface="Wingdings" pitchFamily="2" charset="2"/>
              </a:rPr>
              <a:t>Tržna zelenjava se prideluje na pribl. 1500 ha,  od tega je 977 ha integrirane pridelave in 148 ha ekološke, namakanih le 50% površin 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endParaRPr lang="sl-SI" dirty="0" smtClean="0">
              <a:sym typeface="Wingdings" pitchFamily="2" charset="2"/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sl-SI" dirty="0" smtClean="0">
                <a:sym typeface="Wingdings" pitchFamily="2" charset="2"/>
              </a:rPr>
              <a:t>V letu 2012 poraba 208 tisoč t zelenjave, uvozili 149 tisoč t zelenjave, od tega 64% sveže zelenjave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endParaRPr lang="sl-SI" dirty="0" smtClean="0">
              <a:sym typeface="Wingdings" pitchFamily="2" charset="2"/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sl-SI" dirty="0" smtClean="0">
                <a:sym typeface="Wingdings" pitchFamily="2" charset="2"/>
              </a:rPr>
              <a:t>V obliki sveže zelenjave se uvozi največ paradižnika, čebule, solate in paprike</a:t>
            </a:r>
          </a:p>
          <a:p>
            <a:pPr marL="0" indent="0" eaLnBrk="1" hangingPunct="1">
              <a:defRPr/>
            </a:pPr>
            <a:endParaRPr lang="sl-SI" dirty="0" smtClean="0">
              <a:sym typeface="Wingdings" pitchFamily="2" charset="2"/>
            </a:endParaRPr>
          </a:p>
          <a:p>
            <a:pPr eaLnBrk="1" hangingPunct="1">
              <a:defRPr/>
            </a:pPr>
            <a:endParaRPr lang="sl-SI" dirty="0" smtClean="0"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PoljeZBesedilom 1"/>
          <p:cNvSpPr txBox="1">
            <a:spLocks noChangeArrowheads="1"/>
          </p:cNvSpPr>
          <p:nvPr/>
        </p:nvSpPr>
        <p:spPr bwMode="auto">
          <a:xfrm>
            <a:off x="611188" y="765175"/>
            <a:ext cx="4176712" cy="461963"/>
          </a:xfrm>
          <a:prstGeom prst="rect">
            <a:avLst/>
          </a:prstGeom>
          <a:solidFill>
            <a:srgbClr val="99CC00"/>
          </a:solidFill>
          <a:ln w="12700">
            <a:solidFill>
              <a:srgbClr val="339933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sl-SI" altLang="sl-SI" dirty="0" smtClean="0"/>
              <a:t> </a:t>
            </a:r>
            <a:r>
              <a:rPr lang="sl-SI" altLang="sl-SI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Samooskrba s hrano - 2 </a:t>
            </a:r>
          </a:p>
        </p:txBody>
      </p:sp>
      <p:sp>
        <p:nvSpPr>
          <p:cNvPr id="9219" name="PoljeZBesedilom 2"/>
          <p:cNvSpPr txBox="1">
            <a:spLocks noChangeArrowheads="1"/>
          </p:cNvSpPr>
          <p:nvPr/>
        </p:nvSpPr>
        <p:spPr bwMode="auto">
          <a:xfrm>
            <a:off x="539750" y="1484313"/>
            <a:ext cx="8135938" cy="3416300"/>
          </a:xfrm>
          <a:prstGeom prst="rect">
            <a:avLst/>
          </a:prstGeom>
          <a:noFill/>
          <a:ln w="12700">
            <a:solidFill>
              <a:srgbClr val="3399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sl-SI" altLang="sl-SI">
              <a:sym typeface="Wingdings" pitchFamily="2" charset="2"/>
            </a:endParaRPr>
          </a:p>
          <a:p>
            <a:pPr>
              <a:buFont typeface="Wingdings" pitchFamily="2" charset="2"/>
              <a:buChar char="Ø"/>
            </a:pPr>
            <a:r>
              <a:rPr lang="sl-SI" altLang="sl-SI" b="1">
                <a:solidFill>
                  <a:srgbClr val="006600"/>
                </a:solidFill>
                <a:sym typeface="Wingdings" pitchFamily="2" charset="2"/>
              </a:rPr>
              <a:t>Samooskrba s svežim sadjem:</a:t>
            </a:r>
          </a:p>
          <a:p>
            <a:pPr marL="742950" lvl="1" indent="-285750">
              <a:buFont typeface="Courier New" pitchFamily="49" charset="0"/>
              <a:buChar char="o"/>
            </a:pPr>
            <a:r>
              <a:rPr lang="sl-SI" altLang="sl-SI">
                <a:sym typeface="Wingdings" pitchFamily="2" charset="2"/>
              </a:rPr>
              <a:t>Izvoz svežih jabolk na letni ravni sicer znaša od 10.000 do 15.000 ton, </a:t>
            </a:r>
          </a:p>
          <a:p>
            <a:pPr marL="742950" lvl="1" indent="-285750"/>
            <a:r>
              <a:rPr lang="sl-SI" altLang="sl-SI">
                <a:sym typeface="Wingdings" pitchFamily="2" charset="2"/>
              </a:rPr>
              <a:t>    	 toda uvoz svežega sadja se povzpne tudi do 100.000 ton letno.</a:t>
            </a:r>
          </a:p>
          <a:p>
            <a:endParaRPr lang="sl-SI" altLang="sl-SI">
              <a:sym typeface="Wingdings" pitchFamily="2" charset="2"/>
            </a:endParaRPr>
          </a:p>
          <a:p>
            <a:pPr>
              <a:buFont typeface="Wingdings" pitchFamily="2" charset="2"/>
              <a:buChar char="Ø"/>
            </a:pPr>
            <a:r>
              <a:rPr lang="sl-SI" altLang="sl-SI" b="1">
                <a:solidFill>
                  <a:srgbClr val="006600"/>
                </a:solidFill>
                <a:sym typeface="Wingdings" pitchFamily="2" charset="2"/>
              </a:rPr>
              <a:t>Ekološko</a:t>
            </a:r>
            <a:r>
              <a:rPr lang="sl-SI" altLang="sl-SI">
                <a:solidFill>
                  <a:srgbClr val="006600"/>
                </a:solidFill>
                <a:sym typeface="Wingdings" pitchFamily="2" charset="2"/>
              </a:rPr>
              <a:t> </a:t>
            </a:r>
            <a:r>
              <a:rPr lang="sl-SI" altLang="sl-SI">
                <a:sym typeface="Wingdings" pitchFamily="2" charset="2"/>
              </a:rPr>
              <a:t>pridelana hrana (2010) – delež ekološko pridelanih živil je bil komaj 1%, od tega je bilo le 20 % ekoživil slovenskega porekla</a:t>
            </a:r>
            <a:r>
              <a:rPr lang="sl-SI" altLang="sl-SI" baseline="30000">
                <a:sym typeface="Wingdings" pitchFamily="2" charset="2"/>
              </a:rPr>
              <a:t>1</a:t>
            </a:r>
            <a:endParaRPr lang="sl-SI" altLang="sl-SI">
              <a:sym typeface="Wingdings" pitchFamily="2" charset="2"/>
            </a:endParaRPr>
          </a:p>
          <a:p>
            <a:r>
              <a:rPr lang="sl-SI" altLang="sl-SI" baseline="30000">
                <a:sym typeface="Wingdings" pitchFamily="2" charset="2"/>
              </a:rPr>
              <a:t>1 </a:t>
            </a:r>
            <a:r>
              <a:rPr lang="sl-SI" altLang="sl-SI">
                <a:sym typeface="Wingdings" pitchFamily="2" charset="2"/>
              </a:rPr>
              <a:t>Vir: ITR</a:t>
            </a:r>
          </a:p>
          <a:p>
            <a:endParaRPr lang="sl-SI" altLang="sl-SI">
              <a:sym typeface="Wingdings" pitchFamily="2" charset="2"/>
            </a:endParaRPr>
          </a:p>
          <a:p>
            <a:pPr>
              <a:buFont typeface="Wingdings" pitchFamily="2" charset="2"/>
              <a:buChar char="Ø"/>
            </a:pPr>
            <a:r>
              <a:rPr lang="sl-SI" altLang="sl-SI" b="1"/>
              <a:t>V Sloveniji pojemo 35% manj sadja in zelenjave, kot priporoča Svetovna zdravstvena organizacija. Pojejmo jabolko več.</a:t>
            </a:r>
            <a:endParaRPr lang="sl-SI" altLang="sl-SI" b="1">
              <a:sym typeface="Wingdings" pitchFamily="2" charset="2"/>
            </a:endParaRPr>
          </a:p>
          <a:p>
            <a:endParaRPr lang="sl-SI" altLang="sl-SI"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PoljeZBesedilom 1"/>
          <p:cNvSpPr txBox="1">
            <a:spLocks noChangeArrowheads="1"/>
          </p:cNvSpPr>
          <p:nvPr/>
        </p:nvSpPr>
        <p:spPr bwMode="auto">
          <a:xfrm>
            <a:off x="1547813" y="715963"/>
            <a:ext cx="3887787" cy="460375"/>
          </a:xfrm>
          <a:prstGeom prst="rect">
            <a:avLst/>
          </a:prstGeom>
          <a:solidFill>
            <a:srgbClr val="99CC00"/>
          </a:solidFill>
          <a:ln w="19050">
            <a:solidFill>
              <a:srgbClr val="3399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l-SI" altLang="sl-SI" sz="2400"/>
              <a:t>Lokalna oskrba s hrano</a:t>
            </a:r>
          </a:p>
        </p:txBody>
      </p:sp>
      <p:sp>
        <p:nvSpPr>
          <p:cNvPr id="5" name="Pravokotnik 4"/>
          <p:cNvSpPr/>
          <p:nvPr/>
        </p:nvSpPr>
        <p:spPr>
          <a:xfrm>
            <a:off x="468313" y="1412875"/>
            <a:ext cx="7991475" cy="59086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Ø"/>
              <a:defRPr/>
            </a:pPr>
            <a:r>
              <a:rPr lang="sl-SI" dirty="0">
                <a:sym typeface="Wingdings" pitchFamily="2" charset="2"/>
              </a:rPr>
              <a:t>Zaradi negotovosti pri globalnem zagotavljanju, vse bolj pridobiva na pomenu lokalna oskrba z živili in čim večja oskrba z varno in kakovostno hrano </a:t>
            </a:r>
            <a:endParaRPr lang="sl-SI" dirty="0">
              <a:sym typeface="Wingdings" pitchFamily="2" charset="2"/>
            </a:endParaRPr>
          </a:p>
          <a:p>
            <a:pPr marL="285750" indent="-285750">
              <a:buFont typeface="Wingdings" pitchFamily="2" charset="2"/>
              <a:buChar char="Ø"/>
              <a:defRPr/>
            </a:pPr>
            <a:r>
              <a:rPr lang="sl-SI" dirty="0">
                <a:sym typeface="Wingdings" pitchFamily="2" charset="2"/>
              </a:rPr>
              <a:t>Temu smo v preteklih letih posvečali premalo pozornosti</a:t>
            </a:r>
          </a:p>
          <a:p>
            <a:pPr marL="285750" indent="-285750">
              <a:buFont typeface="Wingdings" pitchFamily="2" charset="2"/>
              <a:buChar char="Ø"/>
              <a:defRPr/>
            </a:pPr>
            <a:endParaRPr lang="sl-SI" dirty="0">
              <a:sym typeface="Wingdings" pitchFamily="2" charset="2"/>
            </a:endParaRPr>
          </a:p>
          <a:p>
            <a:pPr marL="285750" indent="-285750">
              <a:buFont typeface="Wingdings" pitchFamily="2" charset="2"/>
              <a:buChar char="Ø"/>
              <a:defRPr/>
            </a:pPr>
            <a:r>
              <a:rPr lang="sl-SI" dirty="0">
                <a:sym typeface="Wingdings" pitchFamily="2" charset="2"/>
              </a:rPr>
              <a:t>Svoje je prispevalo še krčenje obsega kmetijskih zemljišč, na račun pozidave in zaraščanja kmetijskih zemljišč</a:t>
            </a:r>
          </a:p>
          <a:p>
            <a:pPr marL="285750" indent="-285750">
              <a:buFont typeface="Wingdings" pitchFamily="2" charset="2"/>
              <a:buChar char="Ø"/>
              <a:defRPr/>
            </a:pPr>
            <a:endParaRPr lang="sl-SI" dirty="0">
              <a:sym typeface="Wingdings" pitchFamily="2" charset="2"/>
            </a:endParaRP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sl-SI" dirty="0"/>
              <a:t>Zagotavljanje državne varnosti za obdobje ekonomskih kriz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endParaRPr lang="sl-SI" dirty="0"/>
          </a:p>
          <a:p>
            <a:pPr>
              <a:buFont typeface="Wingdings" pitchFamily="2" charset="2"/>
              <a:buChar char="Ø"/>
              <a:defRPr/>
            </a:pPr>
            <a:r>
              <a:rPr lang="sl-SI" dirty="0"/>
              <a:t>  Zmanjšanje odvisnosti od zunanje trgovine, kar pomembno predvsem v času </a:t>
            </a:r>
            <a:r>
              <a:rPr lang="sl-SI" dirty="0"/>
              <a:t> </a:t>
            </a:r>
            <a:r>
              <a:rPr lang="sl-SI" dirty="0"/>
              <a:t>motene oskrbe</a:t>
            </a:r>
          </a:p>
          <a:p>
            <a:pPr>
              <a:buFont typeface="Wingdings" pitchFamily="2" charset="2"/>
              <a:buChar char="Ø"/>
              <a:defRPr/>
            </a:pPr>
            <a:endParaRPr lang="sl-SI" dirty="0"/>
          </a:p>
          <a:p>
            <a:pPr marL="285750" indent="-285750">
              <a:buFont typeface="Wingdings" pitchFamily="2" charset="2"/>
              <a:buChar char="Ø"/>
              <a:defRPr/>
            </a:pPr>
            <a:r>
              <a:rPr lang="sl-SI" dirty="0"/>
              <a:t>Poseljenost, obdelanost in urejenost  podeželja</a:t>
            </a:r>
          </a:p>
          <a:p>
            <a:pPr marL="285750" indent="-285750">
              <a:buFont typeface="Wingdings" pitchFamily="2" charset="2"/>
              <a:buChar char="Ø"/>
              <a:defRPr/>
            </a:pPr>
            <a:endParaRPr lang="sl-SI" dirty="0"/>
          </a:p>
          <a:p>
            <a:pPr marL="285750" indent="-285750">
              <a:buFont typeface="Wingdings" pitchFamily="2" charset="2"/>
              <a:buChar char="Ø"/>
              <a:defRPr/>
            </a:pPr>
            <a:r>
              <a:rPr lang="sl-SI" dirty="0"/>
              <a:t>Ohranjanje delovnih mest na podeželju in živilstvu</a:t>
            </a:r>
          </a:p>
          <a:p>
            <a:pPr marL="285750" indent="-285750">
              <a:buFont typeface="Wingdings" pitchFamily="2" charset="2"/>
              <a:buChar char="Ø"/>
              <a:defRPr/>
            </a:pPr>
            <a:endParaRPr lang="sl-SI" dirty="0"/>
          </a:p>
          <a:p>
            <a:pPr marL="285750" indent="-285750">
              <a:buFont typeface="Wingdings" pitchFamily="2" charset="2"/>
              <a:buChar char="Ø"/>
              <a:defRPr/>
            </a:pPr>
            <a:r>
              <a:rPr lang="sl-SI" dirty="0"/>
              <a:t>Varovanje okolja zaradi krajših transportnih poti in manjše uporabe embalaže</a:t>
            </a:r>
          </a:p>
          <a:p>
            <a:pPr marL="285750" indent="-285750">
              <a:buFont typeface="Wingdings" pitchFamily="2" charset="2"/>
              <a:buChar char="Ø"/>
              <a:defRPr/>
            </a:pPr>
            <a:endParaRPr lang="sl-SI" dirty="0"/>
          </a:p>
          <a:p>
            <a:pPr marL="285750" indent="-285750">
              <a:buFont typeface="Wingdings" pitchFamily="2" charset="2"/>
              <a:buChar char="Ø"/>
              <a:defRPr/>
            </a:pPr>
            <a:endParaRPr lang="sl-SI" dirty="0">
              <a:sym typeface="Wingdings" pitchFamily="2" charset="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PoljeZBesedilom 1"/>
          <p:cNvSpPr txBox="1">
            <a:spLocks noChangeArrowheads="1"/>
          </p:cNvSpPr>
          <p:nvPr/>
        </p:nvSpPr>
        <p:spPr bwMode="auto">
          <a:xfrm>
            <a:off x="1692275" y="631825"/>
            <a:ext cx="5099050" cy="461963"/>
          </a:xfrm>
          <a:prstGeom prst="rect">
            <a:avLst/>
          </a:prstGeom>
          <a:solidFill>
            <a:srgbClr val="99CC00"/>
          </a:solidFill>
          <a:ln w="19050">
            <a:solidFill>
              <a:srgbClr val="3399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l-SI" altLang="sl-SI" sz="2400">
                <a:sym typeface="Wingdings" pitchFamily="2" charset="2"/>
              </a:rPr>
              <a:t>Shema šolskega sadja</a:t>
            </a:r>
            <a:endParaRPr lang="sl-SI" altLang="sl-SI" sz="2400"/>
          </a:p>
        </p:txBody>
      </p:sp>
      <p:sp>
        <p:nvSpPr>
          <p:cNvPr id="5" name="Pravokotnik 4"/>
          <p:cNvSpPr/>
          <p:nvPr/>
        </p:nvSpPr>
        <p:spPr>
          <a:xfrm>
            <a:off x="611188" y="1268413"/>
            <a:ext cx="6246812" cy="2586037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Ø"/>
              <a:defRPr/>
            </a:pPr>
            <a:r>
              <a:rPr lang="sl-SI" dirty="0"/>
              <a:t>2014/2015 </a:t>
            </a:r>
            <a:r>
              <a:rPr lang="sl-SI" dirty="0"/>
              <a:t>– izvaja že </a:t>
            </a:r>
            <a:r>
              <a:rPr lang="sl-SI" dirty="0"/>
              <a:t> šesto leto</a:t>
            </a:r>
            <a:endParaRPr lang="sl-SI" dirty="0"/>
          </a:p>
          <a:p>
            <a:pPr marL="285750" indent="-285750">
              <a:buFont typeface="Wingdings" pitchFamily="2" charset="2"/>
              <a:buChar char="Ø"/>
              <a:defRPr/>
            </a:pPr>
            <a:r>
              <a:rPr lang="sl-SI" dirty="0"/>
              <a:t>V shemi je  418 oz. 90% (lani 80%) osnovnih šol</a:t>
            </a:r>
          </a:p>
          <a:p>
            <a:pPr marL="285750" indent="-285750">
              <a:buFont typeface="Wingdings" pitchFamily="2" charset="2"/>
              <a:buChar char="Ø"/>
              <a:defRPr/>
            </a:pPr>
            <a:r>
              <a:rPr lang="sl-SI" dirty="0"/>
              <a:t>Skupna sredstva 895.700 € (EU - 75%, SI - 25%) </a:t>
            </a:r>
          </a:p>
          <a:p>
            <a:pPr marL="285750" indent="-285750">
              <a:buFont typeface="Wingdings" pitchFamily="2" charset="2"/>
              <a:buChar char="Ø"/>
              <a:defRPr/>
            </a:pPr>
            <a:r>
              <a:rPr lang="sl-SI" dirty="0"/>
              <a:t>Shema dober povezovalni mehanizem več sistemov, ki skupaj delujejo v isto smer. </a:t>
            </a:r>
          </a:p>
          <a:p>
            <a:pPr marL="285750" indent="-285750">
              <a:buFont typeface="Wingdings" pitchFamily="2" charset="2"/>
              <a:buChar char="Ø"/>
              <a:defRPr/>
            </a:pPr>
            <a:r>
              <a:rPr lang="sl-SI" dirty="0"/>
              <a:t>Največji izziv je ostalo povezovanje z lokalnim okoljem, predvsem lokalnimi </a:t>
            </a:r>
          </a:p>
          <a:p>
            <a:pPr>
              <a:defRPr/>
            </a:pPr>
            <a:r>
              <a:rPr lang="sl-SI" dirty="0"/>
              <a:t>     pridelovalci in še posebej zadrugami</a:t>
            </a:r>
          </a:p>
          <a:p>
            <a:pPr>
              <a:defRPr/>
            </a:pPr>
            <a:endParaRPr lang="sl-SI" dirty="0">
              <a:solidFill>
                <a:srgbClr val="339933"/>
              </a:solidFill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582613" y="3284538"/>
          <a:ext cx="4319589" cy="3349626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463844"/>
                <a:gridCol w="951595"/>
                <a:gridCol w="951595"/>
                <a:gridCol w="952555"/>
              </a:tblGrid>
              <a:tr h="660454">
                <a:tc gridSpan="4"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sl-SI" sz="1000" dirty="0" smtClean="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 smtClean="0">
                          <a:effectLst/>
                        </a:rPr>
                        <a:t>Dobavitelji sadja in zelenjave v shemi šolskega sadja</a:t>
                      </a:r>
                      <a:endParaRPr lang="sl-SI" sz="16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 </a:t>
                      </a:r>
                      <a:endParaRPr lang="sl-SI" sz="1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66" marR="68566" marT="0" marB="0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sl-SI" sz="1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sl-SI" sz="1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sl-SI" sz="1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</a:tr>
              <a:tr h="297215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</a:rPr>
                        <a:t>Pravna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oblika</a:t>
                      </a:r>
                      <a:endParaRPr lang="sl-SI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66" marR="68566" marT="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2010/11</a:t>
                      </a:r>
                      <a:endParaRPr lang="sl-SI" sz="1400" b="1" dirty="0"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66" marR="685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2011/12</a:t>
                      </a:r>
                      <a:endParaRPr lang="sl-SI" sz="1400" b="1" dirty="0"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66" marR="685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2012/13</a:t>
                      </a:r>
                      <a:endParaRPr lang="sl-SI" sz="1400" b="1" dirty="0"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66" marR="68566" marT="0" marB="0" anchor="ctr"/>
                </a:tc>
              </a:tr>
              <a:tr h="263400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</a:rPr>
                        <a:t>d.d</a:t>
                      </a:r>
                      <a:r>
                        <a:rPr lang="en-US" sz="1400" dirty="0">
                          <a:effectLst/>
                        </a:rPr>
                        <a:t>.</a:t>
                      </a:r>
                      <a:endParaRPr lang="sl-SI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66" marR="68566" marT="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4,0 %</a:t>
                      </a:r>
                      <a:endParaRPr lang="sl-SI" sz="1400" b="1"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66" marR="685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3,3 %</a:t>
                      </a:r>
                      <a:endParaRPr lang="sl-SI" sz="1400" b="1" dirty="0"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66" marR="685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2,0 %</a:t>
                      </a:r>
                      <a:endParaRPr lang="sl-SI" sz="1400" b="1" dirty="0"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66" marR="68566" marT="0" marB="0" anchor="ctr"/>
                </a:tc>
              </a:tr>
              <a:tr h="263400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</a:rPr>
                        <a:t>d.o.o</a:t>
                      </a:r>
                      <a:r>
                        <a:rPr lang="en-US" sz="1400" dirty="0">
                          <a:effectLst/>
                        </a:rPr>
                        <a:t>.</a:t>
                      </a:r>
                      <a:endParaRPr lang="sl-SI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66" marR="68566" marT="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38,0 %</a:t>
                      </a:r>
                      <a:endParaRPr lang="sl-SI" sz="1400" b="1"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66" marR="685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39,9 %</a:t>
                      </a:r>
                      <a:endParaRPr lang="sl-SI" sz="1400" b="1" dirty="0"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66" marR="685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47,4 %</a:t>
                      </a:r>
                      <a:endParaRPr lang="sl-SI" sz="1400" b="1" dirty="0"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66" marR="68566" marT="0" marB="0" anchor="ctr"/>
                </a:tc>
              </a:tr>
              <a:tr h="263400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</a:rPr>
                        <a:t>s.p</a:t>
                      </a:r>
                      <a:r>
                        <a:rPr lang="en-US" sz="1400" dirty="0" smtClean="0">
                          <a:effectLst/>
                        </a:rPr>
                        <a:t>.</a:t>
                      </a:r>
                      <a:endParaRPr lang="sl-SI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66" marR="68566" marT="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17,0 %</a:t>
                      </a:r>
                      <a:endParaRPr lang="sl-SI" sz="1400" b="1"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66" marR="685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18,9 %</a:t>
                      </a:r>
                      <a:endParaRPr lang="sl-SI" sz="1400" b="1"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66" marR="685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19,7 %</a:t>
                      </a:r>
                      <a:endParaRPr lang="sl-SI" sz="1400" b="1" dirty="0"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66" marR="68566" marT="0" marB="0" anchor="ctr"/>
                </a:tc>
              </a:tr>
              <a:tr h="263400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Kmetija</a:t>
                      </a:r>
                      <a:endParaRPr lang="sl-SI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66" marR="68566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35,0 %</a:t>
                      </a:r>
                      <a:endParaRPr lang="sl-SI" sz="14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66" marR="68566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28,0 %</a:t>
                      </a:r>
                      <a:endParaRPr lang="sl-SI" sz="14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66" marR="68566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23,3 %</a:t>
                      </a:r>
                      <a:endParaRPr lang="sl-SI" sz="14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66" marR="68566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63400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Zadruga</a:t>
                      </a:r>
                      <a:endParaRPr lang="sl-SI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66" marR="68566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6,0 %</a:t>
                      </a:r>
                      <a:endParaRPr lang="sl-SI" sz="1400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66" marR="68566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9,7 %</a:t>
                      </a:r>
                      <a:endParaRPr lang="sl-SI" sz="1400" b="1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66" marR="68566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7,2 %</a:t>
                      </a:r>
                      <a:endParaRPr lang="sl-SI" sz="14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66" marR="68566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63400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Zavod</a:t>
                      </a:r>
                      <a:endParaRPr lang="sl-SI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66" marR="68566" marT="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0 %</a:t>
                      </a:r>
                      <a:endParaRPr lang="sl-SI" sz="1400" b="1"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66" marR="685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0,2 %</a:t>
                      </a:r>
                      <a:endParaRPr lang="sl-SI" sz="1400" b="1"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66" marR="685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0,4 %</a:t>
                      </a:r>
                      <a:endParaRPr lang="sl-SI" sz="1400" b="1" dirty="0"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66" marR="68566" marT="0" marB="0" anchor="ctr"/>
                </a:tc>
              </a:tr>
              <a:tr h="548157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Skupaj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količine</a:t>
                      </a:r>
                      <a:r>
                        <a:rPr lang="en-US" sz="1400" dirty="0">
                          <a:effectLst/>
                        </a:rPr>
                        <a:t> (kg):</a:t>
                      </a:r>
                      <a:endParaRPr lang="sl-SI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66" marR="68566" marT="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460 t</a:t>
                      </a:r>
                      <a:endParaRPr lang="sl-SI" sz="1400" b="1"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66" marR="685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520 t</a:t>
                      </a:r>
                      <a:endParaRPr lang="sl-SI" sz="1400" b="1"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66" marR="685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512 t</a:t>
                      </a:r>
                      <a:endParaRPr lang="sl-SI" sz="1400" b="1" dirty="0"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66" marR="68566" marT="0" marB="0" anchor="ctr"/>
                </a:tc>
              </a:tr>
              <a:tr h="263400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EKO</a:t>
                      </a:r>
                      <a:endParaRPr lang="sl-SI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66" marR="68566" marT="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3,87 %</a:t>
                      </a:r>
                      <a:endParaRPr lang="sl-SI" sz="1400" b="1" dirty="0"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66" marR="685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5,8 %</a:t>
                      </a:r>
                      <a:endParaRPr lang="sl-SI" sz="1400" b="1" dirty="0"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66" marR="685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4,09 %</a:t>
                      </a:r>
                      <a:endParaRPr lang="sl-SI" sz="1400" b="1" dirty="0"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66" marR="68566" marT="0" marB="0" anchor="ctr"/>
                </a:tc>
              </a:tr>
            </a:tbl>
          </a:graphicData>
        </a:graphic>
      </p:graphicFrame>
      <p:pic>
        <p:nvPicPr>
          <p:cNvPr id="8" name="Slika 7"/>
          <p:cNvPicPr>
            <a:picLocks noChangeAspect="1"/>
          </p:cNvPicPr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4906665" y="3068960"/>
            <a:ext cx="4204800" cy="36724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PoljeZBesedilom 1"/>
          <p:cNvSpPr txBox="1">
            <a:spLocks noChangeArrowheads="1"/>
          </p:cNvSpPr>
          <p:nvPr/>
        </p:nvSpPr>
        <p:spPr bwMode="auto">
          <a:xfrm>
            <a:off x="539750" y="908050"/>
            <a:ext cx="7991475" cy="831850"/>
          </a:xfrm>
          <a:prstGeom prst="rect">
            <a:avLst/>
          </a:prstGeom>
          <a:solidFill>
            <a:srgbClr val="99CC00"/>
          </a:solidFill>
          <a:ln w="19050">
            <a:solidFill>
              <a:srgbClr val="339933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sl-SI" altLang="sl-SI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Večanje samooskrbe s hrano in večja poraba sadja in zelenjave – primeri dobrih praks</a:t>
            </a:r>
          </a:p>
        </p:txBody>
      </p:sp>
      <p:sp>
        <p:nvSpPr>
          <p:cNvPr id="3" name="PoljeZBesedilom 2"/>
          <p:cNvSpPr txBox="1"/>
          <p:nvPr/>
        </p:nvSpPr>
        <p:spPr>
          <a:xfrm>
            <a:off x="250825" y="1892300"/>
            <a:ext cx="7993063" cy="49863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>
              <a:defRPr/>
            </a:pPr>
            <a:endParaRPr lang="sl-SI" dirty="0"/>
          </a:p>
          <a:p>
            <a:pPr marL="285750" lvl="1" indent="-285750">
              <a:buFont typeface="Wingdings" pitchFamily="2" charset="2"/>
              <a:buChar char="Ø"/>
              <a:defRPr/>
            </a:pPr>
            <a:r>
              <a:rPr lang="sl-SI" b="1" dirty="0">
                <a:solidFill>
                  <a:srgbClr val="33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 slovenske hrane </a:t>
            </a:r>
            <a:r>
              <a:rPr lang="sl-SI" b="1" dirty="0">
                <a:solidFill>
                  <a:srgbClr val="339933"/>
                </a:solidFill>
              </a:rPr>
              <a:t>- </a:t>
            </a:r>
            <a:r>
              <a:rPr lang="sl-SI" dirty="0">
                <a:sym typeface="Wingdings" pitchFamily="2" charset="2"/>
              </a:rPr>
              <a:t>Z </a:t>
            </a:r>
            <a:r>
              <a:rPr lang="sl-SI" dirty="0"/>
              <a:t>razglasitvijo dneva slovenske hrane </a:t>
            </a:r>
            <a:r>
              <a:rPr lang="sl-SI" b="1" dirty="0">
                <a:solidFill>
                  <a:srgbClr val="006600"/>
                </a:solidFill>
              </a:rPr>
              <a:t>(vsak tretji petek v novembru) </a:t>
            </a:r>
            <a:r>
              <a:rPr lang="sl-SI" dirty="0"/>
              <a:t>podpiramo domače pridelovalce in predelovalce hrane ter spodbujamo:</a:t>
            </a:r>
          </a:p>
          <a:p>
            <a:pPr marL="285750" indent="-285750">
              <a:buFont typeface="Wingdings" pitchFamily="2" charset="2"/>
              <a:buChar char="Ø"/>
              <a:defRPr/>
            </a:pPr>
            <a:endParaRPr lang="sl-SI" sz="300" dirty="0"/>
          </a:p>
          <a:p>
            <a:pPr marL="742950" lvl="1" indent="-285750">
              <a:buFont typeface="Courier New" panose="02070309020205020404" pitchFamily="49" charset="0"/>
              <a:buChar char="o"/>
              <a:defRPr/>
            </a:pPr>
            <a:r>
              <a:rPr lang="sl-SI" dirty="0"/>
              <a:t>zavedanje o pomenu samooskrbe,</a:t>
            </a:r>
          </a:p>
          <a:p>
            <a:pPr marL="742950" lvl="1" indent="-285750">
              <a:buFont typeface="Courier New" panose="02070309020205020404" pitchFamily="49" charset="0"/>
              <a:buChar char="o"/>
              <a:defRPr/>
            </a:pPr>
            <a:r>
              <a:rPr lang="sl-SI" dirty="0"/>
              <a:t>ohranjanje čistega, zdravega okolja in zdravja ljudi in</a:t>
            </a:r>
          </a:p>
          <a:p>
            <a:pPr marL="742950" lvl="1" indent="-285750">
              <a:buFont typeface="Courier New" panose="02070309020205020404" pitchFamily="49" charset="0"/>
              <a:buChar char="o"/>
              <a:defRPr/>
            </a:pPr>
            <a:r>
              <a:rPr lang="sl-SI" dirty="0"/>
              <a:t>ohranjanje podeželja</a:t>
            </a:r>
          </a:p>
          <a:p>
            <a:pPr marL="742950" lvl="1" indent="-285750">
              <a:lnSpc>
                <a:spcPct val="150000"/>
              </a:lnSpc>
              <a:buFont typeface="Courier New" panose="02070309020205020404" pitchFamily="49" charset="0"/>
              <a:buChar char="o"/>
              <a:defRPr/>
            </a:pPr>
            <a:endParaRPr lang="sl-SI" sz="800" dirty="0"/>
          </a:p>
          <a:p>
            <a:pPr marL="742950" lvl="1" indent="-285750">
              <a:lnSpc>
                <a:spcPct val="150000"/>
              </a:lnSpc>
              <a:buFont typeface="Courier New" panose="02070309020205020404" pitchFamily="49" charset="0"/>
              <a:buChar char="o"/>
              <a:defRPr/>
            </a:pPr>
            <a:endParaRPr lang="sl-SI" sz="800" dirty="0"/>
          </a:p>
          <a:p>
            <a:pPr marL="285750" indent="-285750">
              <a:buFont typeface="Wingdings" pitchFamily="2" charset="2"/>
              <a:buChar char="Ø"/>
              <a:defRPr/>
            </a:pPr>
            <a:r>
              <a:rPr lang="sl-SI" dirty="0"/>
              <a:t>Osrednji dogodek dneva slovenske hrane je </a:t>
            </a:r>
            <a:r>
              <a:rPr lang="sl-SI" b="1" dirty="0">
                <a:solidFill>
                  <a:srgbClr val="33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Tradicionalni slovenski zajtrk </a:t>
            </a:r>
            <a:r>
              <a:rPr lang="sl-SI" dirty="0"/>
              <a:t>s katerim želimo:</a:t>
            </a:r>
          </a:p>
          <a:p>
            <a:pPr>
              <a:defRPr/>
            </a:pPr>
            <a:r>
              <a:rPr lang="sl-SI" sz="300" b="1" dirty="0">
                <a:solidFill>
                  <a:srgbClr val="33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</a:p>
          <a:p>
            <a:pPr marL="742950" lvl="1" indent="-285750">
              <a:buFont typeface="Courier New" panose="02070309020205020404" pitchFamily="49" charset="0"/>
              <a:buChar char="o"/>
              <a:defRPr/>
            </a:pPr>
            <a:r>
              <a:rPr lang="sl-SI" dirty="0"/>
              <a:t>približati pomen zajtrka, </a:t>
            </a:r>
          </a:p>
          <a:p>
            <a:pPr marL="742950" lvl="1" indent="-285750">
              <a:buFont typeface="Courier New" panose="02070309020205020404" pitchFamily="49" charset="0"/>
              <a:buChar char="o"/>
              <a:defRPr/>
            </a:pPr>
            <a:r>
              <a:rPr lang="sl-SI" dirty="0"/>
              <a:t>poudariti pomen lokalne pridelane in predelane hrane in</a:t>
            </a:r>
          </a:p>
          <a:p>
            <a:pPr marL="742950" lvl="1" indent="-285750">
              <a:buFont typeface="Courier New" panose="02070309020205020404" pitchFamily="49" charset="0"/>
              <a:buChar char="o"/>
              <a:defRPr/>
            </a:pPr>
            <a:r>
              <a:rPr lang="sl-SI" dirty="0"/>
              <a:t>spodbuditi zavode, da naročajo hrano od lokalnih kmetov.</a:t>
            </a:r>
          </a:p>
          <a:p>
            <a:pPr>
              <a:defRPr/>
            </a:pPr>
            <a:endParaRPr lang="sl-SI" dirty="0"/>
          </a:p>
          <a:p>
            <a:pPr>
              <a:defRPr/>
            </a:pPr>
            <a:endParaRPr lang="sl-SI" dirty="0"/>
          </a:p>
          <a:p>
            <a:pPr>
              <a:defRPr/>
            </a:pPr>
            <a:endParaRPr lang="sl-SI" dirty="0"/>
          </a:p>
          <a:p>
            <a:pPr>
              <a:defRPr/>
            </a:pP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ačrt po meri">
  <a:themeElements>
    <a:clrScheme name="Načrt po meri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Načrt po meri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ačrt po meri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črt po meri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črt po meri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črt po meri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črt po meri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črt po meri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črt po meri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črt po meri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črt po meri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črt po meri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črt po meri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črt po meri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rivzeti načrt">
  <a:themeElements>
    <a:clrScheme name="Privzeti načr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ivzeti načr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0">
              <a:srgbClr val="99CC00"/>
            </a:gs>
            <a:gs pos="90000">
              <a:schemeClr val="bg1"/>
            </a:gs>
            <a:gs pos="100000">
              <a:schemeClr val="bg1"/>
            </a:gs>
          </a:gsLst>
          <a:lin ang="5400000" scaled="0"/>
        </a:gradFill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ivzeti nač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12583</TotalTime>
  <Words>955</Words>
  <Application>Microsoft Office PowerPoint</Application>
  <PresentationFormat>On-screen Show (4:3)</PresentationFormat>
  <Paragraphs>176</Paragraphs>
  <Slides>12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</vt:lpstr>
      <vt:lpstr>Republika</vt:lpstr>
      <vt:lpstr>Arial Unicode MS</vt:lpstr>
      <vt:lpstr>Wingdings</vt:lpstr>
      <vt:lpstr>Courier New</vt:lpstr>
      <vt:lpstr>Times New Roman</vt:lpstr>
      <vt:lpstr>Calibri</vt:lpstr>
      <vt:lpstr>Načrt po meri</vt:lpstr>
      <vt:lpstr>Privzeti načrt</vt:lpstr>
      <vt:lpstr>Slide 1</vt:lpstr>
      <vt:lpstr>Slide 2</vt:lpstr>
      <vt:lpstr>Slide 3</vt:lpstr>
      <vt:lpstr>Vizija kmetijstva, tržnih verig in vitalnega podeželja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MKGP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Diapozitiv 1</dc:title>
  <dc:creator>Ime Priimek</dc:creator>
  <cp:lastModifiedBy>KC-Strank</cp:lastModifiedBy>
  <cp:revision>453</cp:revision>
  <cp:lastPrinted>2013-11-23T10:12:06Z</cp:lastPrinted>
  <dcterms:created xsi:type="dcterms:W3CDTF">2012-10-01T14:06:52Z</dcterms:created>
  <dcterms:modified xsi:type="dcterms:W3CDTF">2014-09-29T06:16:25Z</dcterms:modified>
</cp:coreProperties>
</file>