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4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3B729-7EDE-4D89-95B7-E03AD44A6885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244D-0021-4A4A-B11E-C4666751BA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1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370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91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9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07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60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8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2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9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74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79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38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6299-9A12-47DC-8ECC-64A65BA3C7B8}" type="datetimeFigureOut">
              <a:rPr lang="sl-SI" smtClean="0"/>
              <a:t>29.9.2014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AA637-2742-4093-866D-42D525E920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5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fo@mladi-svet-energije.si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www.mladi-svet-energije.s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mladi-svet-energije.si/" TargetMode="External"/><Relationship Id="rId4" Type="http://schemas.openxmlformats.org/officeDocument/2006/relationships/hyperlink" Target="http://www.svet-energije.si/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5024"/>
            <a:ext cx="921702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95936" y="4124672"/>
            <a:ext cx="5608712" cy="175260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Šolsko leto 2014/2015</a:t>
            </a:r>
          </a:p>
          <a:p>
            <a:pPr algn="l"/>
            <a:endParaRPr lang="sl-SI" sz="1100" dirty="0" smtClean="0">
              <a:solidFill>
                <a:schemeClr val="bg1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l-SI" sz="1600" dirty="0" smtClean="0">
                <a:solidFill>
                  <a:schemeClr val="accent6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Garsia Kosinac, strokovni sodelavec</a:t>
            </a:r>
          </a:p>
          <a:p>
            <a:pPr algn="l"/>
            <a:r>
              <a:rPr lang="sl-SI" sz="1600" dirty="0" err="1">
                <a:solidFill>
                  <a:schemeClr val="accent6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sl-SI" sz="1600" dirty="0" err="1" smtClean="0">
                <a:solidFill>
                  <a:schemeClr val="accent6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arsia.kosinac@gen</a:t>
            </a:r>
            <a:r>
              <a:rPr lang="sl-SI" sz="1600" dirty="0" smtClean="0">
                <a:solidFill>
                  <a:schemeClr val="accent6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l-SI" sz="1600" dirty="0" err="1" smtClean="0">
                <a:solidFill>
                  <a:schemeClr val="accent6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energija.si</a:t>
            </a:r>
            <a:endParaRPr lang="sl-SI" sz="1600" dirty="0">
              <a:solidFill>
                <a:schemeClr val="accent6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O:\Odnosi z javnostmi\MLADI VSE\šolsko leto 2013_2014\logotip MladiV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3" y="908720"/>
            <a:ext cx="89699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395536" y="5817648"/>
            <a:ext cx="1800200" cy="9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7" y="5661248"/>
            <a:ext cx="770014" cy="10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419872" y="609093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DIN" panose="00000400000000000000" pitchFamily="2" charset="0"/>
              </a:rPr>
              <a:t>MLADI V SVETU ENERGIJE</a:t>
            </a:r>
            <a:endParaRPr lang="sl-SI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5" t="7020" r="8793" b="3199"/>
          <a:stretch/>
        </p:blipFill>
        <p:spPr bwMode="auto">
          <a:xfrm rot="506233">
            <a:off x="5636255" y="2528034"/>
            <a:ext cx="2320743" cy="32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Prijava na natečaj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4934" y="1279301"/>
            <a:ext cx="8435280" cy="452596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Projekte oddajte v elektronski obliki:</a:t>
            </a:r>
          </a:p>
          <a:p>
            <a:r>
              <a:rPr lang="sl-SI" sz="2400" dirty="0" smtClean="0">
                <a:latin typeface="DIN" panose="00000400000000000000" pitchFamily="2" charset="0"/>
              </a:rPr>
              <a:t>na naslov </a:t>
            </a:r>
            <a:r>
              <a:rPr lang="sl-SI" sz="2400" dirty="0" err="1" smtClean="0">
                <a:latin typeface="DIN" panose="00000400000000000000" pitchFamily="2" charset="0"/>
                <a:hlinkClick r:id="rId3"/>
              </a:rPr>
              <a:t>info</a:t>
            </a:r>
            <a:r>
              <a:rPr lang="sl-SI" sz="2400" dirty="0" smtClean="0">
                <a:latin typeface="DIN" panose="00000400000000000000" pitchFamily="2" charset="0"/>
                <a:hlinkClick r:id="rId3"/>
              </a:rPr>
              <a:t>@mladi-svet-</a:t>
            </a:r>
            <a:r>
              <a:rPr lang="sl-SI" sz="2400" dirty="0" err="1" smtClean="0">
                <a:latin typeface="DIN" panose="00000400000000000000" pitchFamily="2" charset="0"/>
                <a:hlinkClick r:id="rId3"/>
              </a:rPr>
              <a:t>energije.si</a:t>
            </a:r>
            <a:r>
              <a:rPr lang="sl-SI" sz="2400" dirty="0" smtClean="0">
                <a:latin typeface="DIN" panose="00000400000000000000" pitchFamily="2" charset="0"/>
              </a:rPr>
              <a:t> ali </a:t>
            </a:r>
          </a:p>
          <a:p>
            <a:r>
              <a:rPr lang="sl-SI" sz="2400" dirty="0" smtClean="0">
                <a:latin typeface="DIN" panose="00000400000000000000" pitchFamily="2" charset="0"/>
              </a:rPr>
              <a:t>pošljite na naslov: GEN energija d.o.o., Vrbina 17, 8270 Krško, s pripisom »za </a:t>
            </a:r>
            <a:r>
              <a:rPr lang="sl-SI" sz="2400" dirty="0" err="1" smtClean="0">
                <a:latin typeface="DIN" panose="00000400000000000000" pitchFamily="2" charset="0"/>
              </a:rPr>
              <a:t>MladiVSE</a:t>
            </a:r>
            <a:r>
              <a:rPr lang="sl-SI" sz="2400" dirty="0" smtClean="0">
                <a:latin typeface="DIN" panose="00000400000000000000" pitchFamily="2" charset="0"/>
              </a:rPr>
              <a:t>«.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Izpolnite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prijavni obrazec</a:t>
            </a:r>
            <a:r>
              <a:rPr lang="sl-SI" sz="2400" dirty="0" smtClean="0">
                <a:latin typeface="DIN" panose="00000400000000000000" pitchFamily="2" charset="0"/>
              </a:rPr>
              <a:t>, ki je 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objavljen na spletni strani </a:t>
            </a:r>
          </a:p>
          <a:p>
            <a:pPr marL="0" indent="0">
              <a:buNone/>
            </a:pPr>
            <a:r>
              <a:rPr lang="sl-SI" sz="2400" dirty="0" err="1" smtClean="0">
                <a:latin typeface="DIN" panose="00000400000000000000" pitchFamily="2" charset="0"/>
                <a:hlinkClick r:id="rId4"/>
              </a:rPr>
              <a:t>www.mladi</a:t>
            </a:r>
            <a:r>
              <a:rPr lang="sl-SI" sz="2400" dirty="0" smtClean="0">
                <a:latin typeface="DIN" panose="00000400000000000000" pitchFamily="2" charset="0"/>
                <a:hlinkClick r:id="rId4"/>
              </a:rPr>
              <a:t>-svet-energije.si</a:t>
            </a:r>
            <a:r>
              <a:rPr lang="sl-SI" sz="2400" dirty="0" smtClean="0">
                <a:latin typeface="DIN" panose="00000400000000000000" pitchFamily="2" charset="0"/>
              </a:rPr>
              <a:t>.</a:t>
            </a:r>
          </a:p>
          <a:p>
            <a:pPr marL="0" indent="0">
              <a:buNone/>
            </a:pPr>
            <a:endParaRPr lang="sl-SI" sz="2400" dirty="0" smtClean="0"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Rok za oddajo projektov: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24. april 2015</a:t>
            </a:r>
          </a:p>
          <a:p>
            <a:pPr marL="0" indent="0">
              <a:buNone/>
            </a:pPr>
            <a:endParaRPr lang="sl-SI" sz="2000" dirty="0">
              <a:latin typeface="DIN" panose="00000400000000000000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5024"/>
            <a:ext cx="921702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1620" y="3789040"/>
            <a:ext cx="6840760" cy="1752600"/>
          </a:xfrm>
        </p:spPr>
        <p:txBody>
          <a:bodyPr>
            <a:normAutofit/>
          </a:bodyPr>
          <a:lstStyle/>
          <a:p>
            <a:r>
              <a:rPr lang="sl-SI" sz="4400" dirty="0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Hvala za  vašo pozornost!</a:t>
            </a:r>
          </a:p>
          <a:p>
            <a:r>
              <a:rPr lang="sl-SI" sz="1600" dirty="0" err="1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www.gen</a:t>
            </a:r>
            <a:r>
              <a:rPr lang="sl-SI" sz="1600" dirty="0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sl-SI" sz="1600" dirty="0" err="1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energija.si</a:t>
            </a:r>
            <a:endParaRPr lang="sl-SI" sz="1600" dirty="0" smtClean="0">
              <a:solidFill>
                <a:schemeClr val="bg1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 err="1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www.mladi</a:t>
            </a:r>
            <a:r>
              <a:rPr lang="sl-SI" sz="1600" dirty="0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-svet-</a:t>
            </a:r>
            <a:r>
              <a:rPr lang="sl-SI" sz="1600" dirty="0" err="1" smtClean="0">
                <a:solidFill>
                  <a:schemeClr val="bg1"/>
                </a:solidFill>
                <a:latin typeface="DIN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energije.si</a:t>
            </a:r>
            <a:endParaRPr lang="sl-SI" sz="1600" dirty="0" smtClean="0">
              <a:solidFill>
                <a:schemeClr val="bg1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4400" dirty="0" smtClean="0">
              <a:solidFill>
                <a:schemeClr val="bg1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100" dirty="0" smtClean="0">
              <a:solidFill>
                <a:schemeClr val="bg1"/>
              </a:solidFill>
              <a:latin typeface="DIN" panose="000004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O:\Odnosi z javnostmi\MLADI VSE\šolsko leto 2013_2014\logotip MladiV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536504" cy="14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cdn1.iconfinder.com/data/icons/yooicons_set01_socialbookmarks/512/social_facebook_box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2" y="5589240"/>
            <a:ext cx="699209" cy="6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344628" y="6235569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dirty="0" err="1" smtClean="0">
                <a:solidFill>
                  <a:schemeClr val="bg1"/>
                </a:solidFill>
                <a:latin typeface="DIN" panose="00000400000000000000" pitchFamily="2" charset="0"/>
              </a:rPr>
              <a:t>www.facebook.com/mladi.v.svetu.energije</a:t>
            </a:r>
            <a:endParaRPr lang="sl-SI" dirty="0" smtClean="0">
              <a:solidFill>
                <a:schemeClr val="bg1"/>
              </a:solidFill>
              <a:latin typeface="DIN" panose="00000400000000000000" pitchFamily="2" charset="0"/>
            </a:endParaRPr>
          </a:p>
          <a:p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Projekt Mladi v svetu energije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>
                <a:latin typeface="DIN" panose="00000400000000000000" pitchFamily="2" charset="0"/>
              </a:rPr>
              <a:t>Komunikacijski projekt MVSE izvajamo že šesto leto (vse od leta 2008)</a:t>
            </a:r>
          </a:p>
          <a:p>
            <a:r>
              <a:rPr lang="sl-SI" sz="2800" dirty="0" smtClean="0">
                <a:latin typeface="DIN" panose="00000400000000000000" pitchFamily="2" charset="0"/>
              </a:rPr>
              <a:t>Pobudnik projekta je podjetje GEN energija</a:t>
            </a:r>
          </a:p>
          <a:p>
            <a:r>
              <a:rPr lang="sl-SI" sz="2800" dirty="0" smtClean="0">
                <a:latin typeface="DIN" panose="00000400000000000000" pitchFamily="2" charset="0"/>
              </a:rPr>
              <a:t>V okviru projekta MVSE sta dve večji enoti:</a:t>
            </a:r>
          </a:p>
          <a:p>
            <a:pPr lvl="1"/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Vseslovenski šolski natečaj o energiji 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MladiVSE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 </a:t>
            </a:r>
          </a:p>
          <a:p>
            <a:pPr lvl="1"/>
            <a:r>
              <a:rPr lang="sl-SI" dirty="0" smtClean="0">
                <a:latin typeface="DIN" panose="00000400000000000000" pitchFamily="2" charset="0"/>
              </a:rPr>
              <a:t>Kviz Mladi </a:t>
            </a:r>
            <a:r>
              <a:rPr lang="sl-SI" dirty="0" err="1" smtClean="0">
                <a:latin typeface="DIN" panose="00000400000000000000" pitchFamily="2" charset="0"/>
              </a:rPr>
              <a:t>genijalci</a:t>
            </a:r>
            <a:r>
              <a:rPr lang="sl-SI" dirty="0" smtClean="0">
                <a:latin typeface="DIN" panose="00000400000000000000" pitchFamily="2" charset="0"/>
              </a:rPr>
              <a:t>, za posavske osnovne šole (slovenske srednje elektro šole in </a:t>
            </a:r>
          </a:p>
          <a:p>
            <a:pPr lvl="1"/>
            <a:r>
              <a:rPr lang="sl-SI" dirty="0">
                <a:latin typeface="DIN" panose="00000400000000000000" pitchFamily="2" charset="0"/>
              </a:rPr>
              <a:t> </a:t>
            </a:r>
            <a:r>
              <a:rPr lang="sl-SI" dirty="0" smtClean="0">
                <a:latin typeface="DIN" panose="00000400000000000000" pitchFamily="2" charset="0"/>
              </a:rPr>
              <a:t>                        tehnične gimnazije)</a:t>
            </a:r>
          </a:p>
          <a:p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pic>
        <p:nvPicPr>
          <p:cNvPr id="9" name="Picture 3" descr="O:\Odnosi z javnostmi\MLADI VSE\šolsko leto 2013_2014\logotip MladiV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585">
            <a:off x="168968" y="4807419"/>
            <a:ext cx="2417193" cy="7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Poslanstvo in namen projekta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>
                <a:latin typeface="DIN" panose="00000400000000000000" pitchFamily="2" charset="0"/>
              </a:rPr>
              <a:t>povečevanje </a:t>
            </a: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energetske pismenosti </a:t>
            </a:r>
            <a:r>
              <a:rPr lang="sl-SI" sz="2800" dirty="0" smtClean="0">
                <a:latin typeface="DIN" panose="00000400000000000000" pitchFamily="2" charset="0"/>
              </a:rPr>
              <a:t>(ozaveščenosti) med otroki (učenci/dijaki);</a:t>
            </a:r>
          </a:p>
          <a:p>
            <a:r>
              <a:rPr lang="sl-SI" sz="2800" dirty="0" smtClean="0">
                <a:latin typeface="DIN" panose="00000400000000000000" pitchFamily="2" charset="0"/>
              </a:rPr>
              <a:t>povečevanje zanimanja mentorjev za energetske teme;</a:t>
            </a:r>
          </a:p>
          <a:p>
            <a:pPr marL="0" indent="0">
              <a:buNone/>
            </a:pPr>
            <a:endParaRPr lang="sl-SI" sz="2800" dirty="0" smtClean="0">
              <a:latin typeface="DIN" panose="00000400000000000000" pitchFamily="2" charset="0"/>
            </a:endParaRPr>
          </a:p>
          <a:p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pic>
        <p:nvPicPr>
          <p:cNvPr id="3074" name="Picture 2" descr="https://fbcdn-sphotos-c-a.akamaihd.net/hphotos-ak-prn2/1239650_572606649467904_37962785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8947"/>
            <a:ext cx="2697705" cy="25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Natečaj </a:t>
            </a:r>
            <a:r>
              <a:rPr lang="sl-SI" b="1" dirty="0" err="1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MladiVSE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 letos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KDO LAHKO SODELUJE?</a:t>
            </a:r>
          </a:p>
          <a:p>
            <a:r>
              <a:rPr lang="sl-SI" sz="2800" dirty="0" smtClean="0">
                <a:latin typeface="DIN" panose="00000400000000000000" pitchFamily="2" charset="0"/>
              </a:rPr>
              <a:t>Vse slovenske osnovne šole, srednje šole, šolski centri in dijaški domovi. 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STAROSTNE SKUPINE: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95536" y="3645024"/>
            <a:ext cx="6840760" cy="2088232"/>
            <a:chOff x="539552" y="3645024"/>
            <a:chExt cx="6840760" cy="2088232"/>
          </a:xfrm>
        </p:grpSpPr>
        <p:sp>
          <p:nvSpPr>
            <p:cNvPr id="9" name="Zaobljeni pravokotnik 8"/>
            <p:cNvSpPr/>
            <p:nvPr/>
          </p:nvSpPr>
          <p:spPr>
            <a:xfrm>
              <a:off x="539552" y="3645024"/>
              <a:ext cx="2160240" cy="208823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600" dirty="0" smtClean="0">
                  <a:latin typeface="DIN" panose="00000400000000000000" pitchFamily="2" charset="0"/>
                </a:rPr>
                <a:t>MALČKI</a:t>
              </a:r>
            </a:p>
            <a:p>
              <a:pPr algn="ctr"/>
              <a:r>
                <a:rPr lang="sl-SI" dirty="0" smtClean="0">
                  <a:latin typeface="DIN" panose="00000400000000000000" pitchFamily="2" charset="0"/>
                </a:rPr>
                <a:t>1.-3. razred OŠ</a:t>
              </a:r>
            </a:p>
            <a:p>
              <a:pPr algn="ctr"/>
              <a:endParaRPr lang="sl-SI" dirty="0">
                <a:latin typeface="DIN" panose="00000400000000000000" pitchFamily="2" charset="0"/>
              </a:endParaRPr>
            </a:p>
            <a:p>
              <a:pPr algn="ctr"/>
              <a:r>
                <a:rPr lang="sl-SI" sz="1400" dirty="0" smtClean="0">
                  <a:latin typeface="DIN" panose="00000400000000000000" pitchFamily="2" charset="0"/>
                </a:rPr>
                <a:t>LIKOVNI IZZIV</a:t>
              </a:r>
            </a:p>
          </p:txBody>
        </p:sp>
        <p:sp>
          <p:nvSpPr>
            <p:cNvPr id="11" name="Zaobljeni pravokotnik 10"/>
            <p:cNvSpPr/>
            <p:nvPr/>
          </p:nvSpPr>
          <p:spPr>
            <a:xfrm>
              <a:off x="2699792" y="3645024"/>
              <a:ext cx="2160240" cy="208823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dirty="0" smtClean="0">
                <a:latin typeface="DIN" panose="00000400000000000000" pitchFamily="2" charset="0"/>
              </a:endParaRPr>
            </a:p>
            <a:p>
              <a:pPr algn="ctr"/>
              <a:r>
                <a:rPr lang="sl-SI" sz="2600" dirty="0" smtClean="0">
                  <a:latin typeface="DIN" panose="00000400000000000000" pitchFamily="2" charset="0"/>
                </a:rPr>
                <a:t>GLAVCE</a:t>
              </a:r>
            </a:p>
            <a:p>
              <a:pPr algn="ctr"/>
              <a:r>
                <a:rPr lang="sl-SI" dirty="0" smtClean="0">
                  <a:latin typeface="DIN" panose="00000400000000000000" pitchFamily="2" charset="0"/>
                </a:rPr>
                <a:t>4.-9. razred OŠ</a:t>
              </a:r>
            </a:p>
            <a:p>
              <a:pPr algn="ctr"/>
              <a:endParaRPr lang="sl-SI" dirty="0">
                <a:latin typeface="DIN" panose="00000400000000000000" pitchFamily="2" charset="0"/>
              </a:endParaRPr>
            </a:p>
            <a:p>
              <a:pPr algn="ctr"/>
              <a:r>
                <a:rPr lang="sl-SI" sz="1400" dirty="0" smtClean="0">
                  <a:latin typeface="DIN" panose="00000400000000000000" pitchFamily="2" charset="0"/>
                </a:rPr>
                <a:t>LIKOVNO-VSEBINSKI IZZIV</a:t>
              </a:r>
            </a:p>
          </p:txBody>
        </p:sp>
        <p:sp>
          <p:nvSpPr>
            <p:cNvPr id="12" name="Zaobljeni pravokotnik 11"/>
            <p:cNvSpPr/>
            <p:nvPr/>
          </p:nvSpPr>
          <p:spPr>
            <a:xfrm>
              <a:off x="4860032" y="3645024"/>
              <a:ext cx="2520280" cy="2088232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600" dirty="0" smtClean="0">
                  <a:latin typeface="DIN" panose="00000400000000000000" pitchFamily="2" charset="0"/>
                </a:rPr>
                <a:t>RAZISKOVALCI</a:t>
              </a:r>
            </a:p>
            <a:p>
              <a:pPr algn="ctr"/>
              <a:r>
                <a:rPr lang="sl-SI" dirty="0">
                  <a:latin typeface="DIN" panose="00000400000000000000" pitchFamily="2" charset="0"/>
                </a:rPr>
                <a:t>8</a:t>
              </a:r>
              <a:r>
                <a:rPr lang="sl-SI" dirty="0" smtClean="0">
                  <a:latin typeface="DIN" panose="00000400000000000000" pitchFamily="2" charset="0"/>
                </a:rPr>
                <a:t>.-9. razred OŠ</a:t>
              </a:r>
            </a:p>
            <a:p>
              <a:pPr algn="ctr"/>
              <a:r>
                <a:rPr lang="sl-SI" dirty="0">
                  <a:latin typeface="DIN" panose="00000400000000000000" pitchFamily="2" charset="0"/>
                </a:rPr>
                <a:t>s</a:t>
              </a:r>
              <a:r>
                <a:rPr lang="sl-SI" smtClean="0">
                  <a:latin typeface="DIN" panose="00000400000000000000" pitchFamily="2" charset="0"/>
                </a:rPr>
                <a:t>rednja </a:t>
              </a:r>
              <a:r>
                <a:rPr lang="sl-SI" dirty="0" smtClean="0">
                  <a:latin typeface="DIN" panose="00000400000000000000" pitchFamily="2" charset="0"/>
                </a:rPr>
                <a:t>šola</a:t>
              </a:r>
            </a:p>
            <a:p>
              <a:pPr algn="ctr"/>
              <a:endParaRPr lang="sl-SI" dirty="0">
                <a:latin typeface="DIN" panose="00000400000000000000" pitchFamily="2" charset="0"/>
              </a:endParaRPr>
            </a:p>
            <a:p>
              <a:pPr algn="ctr"/>
              <a:r>
                <a:rPr lang="sl-SI" sz="1400" dirty="0" smtClean="0">
                  <a:latin typeface="DIN" panose="00000400000000000000" pitchFamily="2" charset="0"/>
                </a:rPr>
                <a:t>NOVINARSKI IZZIV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5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MALČKI  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1.-3. razred OŠ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3166" y="1564952"/>
            <a:ext cx="843528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LIKOVNI IZZIV: </a:t>
            </a:r>
            <a:r>
              <a:rPr lang="sl-SI" sz="2400" dirty="0" smtClean="0">
                <a:latin typeface="DIN" panose="00000400000000000000" pitchFamily="2" charset="0"/>
              </a:rPr>
              <a:t>Izdelajte najboljši plakat ali maketo o energiji!</a:t>
            </a:r>
          </a:p>
          <a:p>
            <a:pPr marL="0" indent="0">
              <a:buNone/>
            </a:pPr>
            <a:endParaRPr lang="sl-SI" sz="1200" dirty="0" smtClean="0">
              <a:solidFill>
                <a:schemeClr val="accent6">
                  <a:lumMod val="75000"/>
                </a:schemeClr>
              </a:solidFill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TEME IZDELKOV: 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Kaj </a:t>
            </a:r>
            <a:r>
              <a:rPr lang="sl-SI" sz="2000" dirty="0">
                <a:latin typeface="DIN" panose="00000400000000000000" pitchFamily="2" charset="0"/>
              </a:rPr>
              <a:t>se skriva za vtičnico? 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Iz </a:t>
            </a:r>
            <a:r>
              <a:rPr lang="sl-SI" sz="2000" dirty="0">
                <a:latin typeface="DIN" panose="00000400000000000000" pitchFamily="2" charset="0"/>
              </a:rPr>
              <a:t>katerih virov pridobivamo električno energijo? (V Sloveniji in svetu)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Katere </a:t>
            </a:r>
            <a:r>
              <a:rPr lang="sl-SI" sz="2000" dirty="0">
                <a:latin typeface="DIN" panose="00000400000000000000" pitchFamily="2" charset="0"/>
              </a:rPr>
              <a:t>elektrarne proizvajajo največ elektrike, v slovenskem in svetovnem </a:t>
            </a:r>
            <a:r>
              <a:rPr lang="sl-SI" sz="2000" dirty="0" smtClean="0">
                <a:latin typeface="DIN" panose="00000400000000000000" pitchFamily="2" charset="0"/>
              </a:rPr>
              <a:t>     merilu</a:t>
            </a:r>
            <a:r>
              <a:rPr lang="sl-SI" sz="2000" dirty="0">
                <a:latin typeface="DIN" panose="00000400000000000000" pitchFamily="2" charset="0"/>
              </a:rPr>
              <a:t>?</a:t>
            </a:r>
          </a:p>
          <a:p>
            <a:pPr marL="0" indent="0">
              <a:buNone/>
            </a:pPr>
            <a:endParaRPr lang="sl-SI" sz="1100" dirty="0" smtClean="0">
              <a:latin typeface="DIN" panose="00000400000000000000" pitchFamily="2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latin typeface="DIN" panose="00000400000000000000" pitchFamily="2" charset="0"/>
              </a:rPr>
              <a:t>Skupaj z učenci izdelajte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risbe/slikanice/plakate/kolaže</a:t>
            </a:r>
            <a:r>
              <a:rPr lang="sl-SI" sz="2400" dirty="0" smtClean="0">
                <a:latin typeface="DIN" panose="00000400000000000000" pitchFamily="2" charset="0"/>
              </a:rPr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latin typeface="DIN" panose="00000400000000000000" pitchFamily="2" charset="0"/>
              </a:rPr>
              <a:t>ali sestavite 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makete</a:t>
            </a:r>
            <a:r>
              <a:rPr lang="sl-SI" sz="2400" dirty="0" smtClean="0">
                <a:latin typeface="DIN" panose="00000400000000000000" pitchFamily="2" charset="0"/>
              </a:rPr>
              <a:t> o energiji.</a:t>
            </a:r>
            <a:endParaRPr lang="sl-SI" sz="2400" dirty="0">
              <a:latin typeface="DIN" panose="00000400000000000000" pitchFamily="2" charset="0"/>
            </a:endParaRPr>
          </a:p>
        </p:txBody>
      </p:sp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9512" y="1412776"/>
            <a:ext cx="8712968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9" name="Picture 5" descr="http://files.softicons.com/download/application-icons/shimmer-icons-by-creative-freedom/png/256/brus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38">
            <a:off x="7918557" y="5623429"/>
            <a:ext cx="755003" cy="7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akup.pikapolonica.com/img/49102/1200/schmidt-igra-set-8-potovalnih-i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23"/>
          <a:stretch/>
        </p:blipFill>
        <p:spPr bwMode="auto">
          <a:xfrm>
            <a:off x="5994366" y="2636911"/>
            <a:ext cx="3149634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GLAVCE  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4.-</a:t>
            </a:r>
            <a:r>
              <a:rPr lang="sl-SI" sz="2800" b="1" dirty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9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. razred OŠ</a:t>
            </a:r>
            <a:endParaRPr lang="sl-SI" sz="2800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dirty="0" smtClean="0">
              <a:solidFill>
                <a:schemeClr val="accent6">
                  <a:lumMod val="75000"/>
                </a:schemeClr>
              </a:solidFill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TEME IGRE: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Načini proizvodnje električne energije v Sloveniji in po svetu.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Energetska mešanica v Sloveniji in po svetu.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Jedrska energija kot trajnostni vir električne energije.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Prednosti in slabosti različnih virov električne energije.</a:t>
            </a:r>
          </a:p>
          <a:p>
            <a:pPr marL="0" indent="0">
              <a:spcBef>
                <a:spcPts val="100"/>
              </a:spcBef>
              <a:buNone/>
            </a:pPr>
            <a:endParaRPr lang="sl-SI" sz="1000" dirty="0" smtClean="0">
              <a:latin typeface="DIN" panose="00000400000000000000" pitchFamily="2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latin typeface="DIN" panose="00000400000000000000" pitchFamily="2" charset="0"/>
              </a:rPr>
              <a:t>V razredu razvijte družabno igro o energiji. Izberite si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latin typeface="DIN" panose="00000400000000000000" pitchFamily="2" charset="0"/>
              </a:rPr>
              <a:t>eno ali več zgoraj podanih tem, jih proučite, zberete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latin typeface="DIN" panose="00000400000000000000" pitchFamily="2" charset="0"/>
              </a:rPr>
              <a:t>čim več informacij o energetiki in izdelajte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družabno igro o energiji.</a:t>
            </a:r>
            <a:endParaRPr lang="sl-SI" sz="2400" dirty="0">
              <a:solidFill>
                <a:schemeClr val="accent6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9512" y="1208946"/>
            <a:ext cx="8712968" cy="720080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79512" y="1352962"/>
            <a:ext cx="8031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LIKOVNO-VSEBINSKI IZZIV: </a:t>
            </a:r>
            <a:r>
              <a:rPr lang="sl-SI" sz="2000" dirty="0" smtClean="0">
                <a:latin typeface="DIN" panose="00000400000000000000" pitchFamily="2" charset="0"/>
              </a:rPr>
              <a:t>Izdelajte svojevrstno družabno igro o energiji!</a:t>
            </a:r>
            <a:endParaRPr lang="sl-SI" sz="1100" dirty="0" smtClean="0">
              <a:latin typeface="DIN" panose="00000400000000000000" pitchFamily="2" charset="0"/>
            </a:endParaRPr>
          </a:p>
          <a:p>
            <a:endParaRPr lang="sl-SI" sz="2000" dirty="0"/>
          </a:p>
        </p:txBody>
      </p:sp>
      <p:sp>
        <p:nvSpPr>
          <p:cNvPr id="11" name="Pravokotnik 10"/>
          <p:cNvSpPr/>
          <p:nvPr/>
        </p:nvSpPr>
        <p:spPr>
          <a:xfrm>
            <a:off x="8654627" y="4149080"/>
            <a:ext cx="48937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loveknejezise.com/cloveknejezise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95" y="5771792"/>
            <a:ext cx="462877" cy="3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ages4.wikia.nocookie.net/__cb20130305120731/pvzcc/images/4/4c/Dic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6"/>
          <a:stretch/>
        </p:blipFill>
        <p:spPr bwMode="auto">
          <a:xfrm rot="21021475">
            <a:off x="8118515" y="5957032"/>
            <a:ext cx="390558" cy="2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1.bp.blogspot.com/_cyshGWpPjvM/S_Z5EXIHl4I/AAAAAAAAAQA/JlsAp6z9mPQ/s1600/News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99">
            <a:off x="6987260" y="1476038"/>
            <a:ext cx="2246964" cy="16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bubblews.com/assets/images/news/1631598340_1376996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195">
            <a:off x="7489139" y="2850841"/>
            <a:ext cx="1645707" cy="14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900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RAZISKOVALCI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  </a:t>
            </a:r>
            <a:r>
              <a:rPr lang="sl-SI" sz="2700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8., 9. razred OŠ, srednja šola</a:t>
            </a:r>
            <a:endParaRPr lang="sl-SI" sz="2700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07901"/>
            <a:ext cx="8579296" cy="478539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3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NOVINARSKI IZZIV: </a:t>
            </a:r>
            <a:r>
              <a:rPr lang="sl-SI" sz="3400" dirty="0" smtClean="0">
                <a:latin typeface="DIN" panose="00000400000000000000" pitchFamily="2" charset="0"/>
              </a:rPr>
              <a:t>Izdelajte novinarsko-raziskovalni prispevek!</a:t>
            </a:r>
            <a:endParaRPr lang="sl-SI" sz="1600" dirty="0" smtClean="0">
              <a:latin typeface="DIN" panose="00000400000000000000" pitchFamily="2" charset="0"/>
            </a:endParaRPr>
          </a:p>
          <a:p>
            <a:pPr marL="0" indent="0">
              <a:buNone/>
            </a:pPr>
            <a:endParaRPr lang="sl-SI" sz="900" dirty="0" smtClean="0">
              <a:solidFill>
                <a:schemeClr val="accent6">
                  <a:lumMod val="75000"/>
                </a:schemeClr>
              </a:solidFill>
              <a:latin typeface="DIN" panose="00000400000000000000" pitchFamily="2" charset="0"/>
            </a:endParaRPr>
          </a:p>
          <a:p>
            <a:pPr marL="0" indent="0">
              <a:buNone/>
            </a:pPr>
            <a:endParaRPr lang="sl-SI" sz="1300" dirty="0" smtClean="0">
              <a:solidFill>
                <a:schemeClr val="accent6">
                  <a:lumMod val="75000"/>
                </a:schemeClr>
              </a:solidFill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6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TEME RAZISKOVANJA: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Pojem </a:t>
            </a:r>
            <a:r>
              <a:rPr lang="sl-SI" sz="2400" dirty="0">
                <a:latin typeface="DIN" panose="00000400000000000000" pitchFamily="2" charset="0"/>
              </a:rPr>
              <a:t>zanesljivosti oskrbe z električne energije.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Osnovne </a:t>
            </a:r>
            <a:r>
              <a:rPr lang="sl-SI" sz="2400" dirty="0">
                <a:latin typeface="DIN" panose="00000400000000000000" pitchFamily="2" charset="0"/>
              </a:rPr>
              <a:t>lastnosti energentov (dostopnost, predvidljivost, energetska vsebnost..).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Pojma </a:t>
            </a:r>
            <a:r>
              <a:rPr lang="sl-SI" sz="2400" dirty="0">
                <a:latin typeface="DIN" panose="00000400000000000000" pitchFamily="2" charset="0"/>
              </a:rPr>
              <a:t>energije in moč v elektroenergetskemu sistemu (zloraba pojma moč elektrarne in njene povprečne proizvodnje izražene v MWh).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Problem </a:t>
            </a:r>
            <a:r>
              <a:rPr lang="sl-SI" sz="2400" dirty="0">
                <a:latin typeface="DIN" panose="00000400000000000000" pitchFamily="2" charset="0"/>
              </a:rPr>
              <a:t>»back-up elektrarn« pri povečanem deležu obnovljivih virov v elektroenergetskem sistemu.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Okoljski </a:t>
            </a:r>
            <a:r>
              <a:rPr lang="sl-SI" sz="2400" dirty="0">
                <a:latin typeface="DIN" panose="00000400000000000000" pitchFamily="2" charset="0"/>
              </a:rPr>
              <a:t>odtis pri različnih načinih proizvodnje električne energije.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Zakaj </a:t>
            </a:r>
            <a:r>
              <a:rPr lang="sl-SI" sz="2400" dirty="0">
                <a:latin typeface="DIN" panose="00000400000000000000" pitchFamily="2" charset="0"/>
              </a:rPr>
              <a:t>je pomembno, da je država energetsko neodvisna?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Kako </a:t>
            </a:r>
            <a:r>
              <a:rPr lang="sl-SI" sz="2400" dirty="0">
                <a:latin typeface="DIN" panose="00000400000000000000" pitchFamily="2" charset="0"/>
              </a:rPr>
              <a:t>je razvoj gospodarstva povezan z električno energijo?</a:t>
            </a:r>
          </a:p>
          <a:p>
            <a:pPr marL="0" indent="0">
              <a:buNone/>
            </a:pPr>
            <a:endParaRPr lang="sl-SI" sz="900" dirty="0">
              <a:latin typeface="DIN" panose="00000400000000000000" pitchFamily="2" charset="0"/>
            </a:endParaRPr>
          </a:p>
          <a:p>
            <a:pPr marL="0" indent="0">
              <a:buNone/>
            </a:pPr>
            <a:endParaRPr lang="sl-SI" sz="2900" dirty="0" smtClean="0"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900" dirty="0" smtClean="0">
                <a:latin typeface="DIN" panose="00000400000000000000" pitchFamily="2" charset="0"/>
              </a:rPr>
              <a:t>Povežite se v skupino ali raziskujte posamično. Prispevek je </a:t>
            </a:r>
          </a:p>
          <a:p>
            <a:pPr marL="0" indent="0">
              <a:buNone/>
            </a:pPr>
            <a:r>
              <a:rPr lang="sl-SI" sz="2900" dirty="0" smtClean="0">
                <a:latin typeface="DIN" panose="00000400000000000000" pitchFamily="2" charset="0"/>
              </a:rPr>
              <a:t>lahko v obliki </a:t>
            </a:r>
            <a:r>
              <a:rPr lang="sl-SI" sz="29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tiskanega članka </a:t>
            </a:r>
            <a:r>
              <a:rPr lang="sl-SI" sz="2900" dirty="0" smtClean="0">
                <a:latin typeface="DIN" panose="00000400000000000000" pitchFamily="2" charset="0"/>
              </a:rPr>
              <a:t>(besedilni prispevek), </a:t>
            </a:r>
            <a:r>
              <a:rPr lang="sl-SI" sz="29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video članka </a:t>
            </a:r>
          </a:p>
          <a:p>
            <a:pPr marL="0" indent="0">
              <a:buNone/>
            </a:pPr>
            <a:r>
              <a:rPr lang="sl-SI" sz="2900" dirty="0" smtClean="0">
                <a:latin typeface="DIN" panose="00000400000000000000" pitchFamily="2" charset="0"/>
              </a:rPr>
              <a:t>(televizijski prispevek) ali </a:t>
            </a:r>
            <a:r>
              <a:rPr lang="sl-SI" sz="29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govornega članka </a:t>
            </a:r>
            <a:r>
              <a:rPr lang="sl-SI" sz="2900" dirty="0" smtClean="0">
                <a:latin typeface="DIN" panose="00000400000000000000" pitchFamily="2" charset="0"/>
              </a:rPr>
              <a:t>(radijski prispevek).</a:t>
            </a:r>
          </a:p>
        </p:txBody>
      </p:sp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251520" y="1196752"/>
            <a:ext cx="8712968" cy="576064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https://www.samuelmerritt.edu/images/aii/micropho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66" y="5544222"/>
            <a:ext cx="621082" cy="6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O:\Odnosi z javnostmi\MLADI VSE\šolsko leto 2011_2012\UČNI LISTI\fotke\učni lis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36" y="3595947"/>
            <a:ext cx="1677132" cy="23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O:\Odnosi z javnostmi\MLADI VSE\šolsko leto 2011_2012\UČNI LISTI\fotke\učni list 5 - Kop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33343"/>
            <a:ext cx="1656184" cy="23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Strokovna podpora pri delu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4934" y="1279301"/>
            <a:ext cx="8435280" cy="2941787"/>
          </a:xfrm>
          <a:ln>
            <a:noFill/>
          </a:ln>
        </p:spPr>
        <p:txBody>
          <a:bodyPr>
            <a:noAutofit/>
          </a:bodyPr>
          <a:lstStyle/>
          <a:p>
            <a:r>
              <a:rPr lang="sl-SI" sz="2400" dirty="0" smtClean="0">
                <a:latin typeface="DIN" panose="00000400000000000000" pitchFamily="2" charset="0"/>
              </a:rPr>
              <a:t>Interaktivni center o energiji Svet energije </a:t>
            </a:r>
            <a:r>
              <a:rPr lang="sl-SI" sz="2400" dirty="0" err="1" smtClean="0">
                <a:latin typeface="DIN" panose="00000400000000000000" pitchFamily="2" charset="0"/>
                <a:hlinkClick r:id="rId4"/>
              </a:rPr>
              <a:t>www.svet</a:t>
            </a:r>
            <a:r>
              <a:rPr lang="sl-SI" sz="2400" dirty="0" smtClean="0">
                <a:latin typeface="DIN" panose="00000400000000000000" pitchFamily="2" charset="0"/>
                <a:hlinkClick r:id="rId4"/>
              </a:rPr>
              <a:t>-</a:t>
            </a:r>
            <a:r>
              <a:rPr lang="sl-SI" sz="2400" dirty="0" err="1" smtClean="0">
                <a:latin typeface="DIN" panose="00000400000000000000" pitchFamily="2" charset="0"/>
                <a:hlinkClick r:id="rId4"/>
              </a:rPr>
              <a:t>energije.si</a:t>
            </a:r>
            <a:r>
              <a:rPr lang="sl-SI" sz="2400" dirty="0" smtClean="0">
                <a:latin typeface="DIN" panose="00000400000000000000" pitchFamily="2" charset="0"/>
              </a:rPr>
              <a:t> (brezplačen ogled za vse skupine);</a:t>
            </a:r>
          </a:p>
          <a:p>
            <a:r>
              <a:rPr lang="sl-SI" sz="2400" dirty="0" smtClean="0">
                <a:latin typeface="DIN" panose="00000400000000000000" pitchFamily="2" charset="0"/>
              </a:rPr>
              <a:t>Vsebine v centru se pokrivajo </a:t>
            </a:r>
            <a:r>
              <a:rPr lang="sv-SE" sz="2400" dirty="0" smtClean="0">
                <a:latin typeface="DIN" panose="00000400000000000000" pitchFamily="2" charset="0"/>
              </a:rPr>
              <a:t>z učnimi načrti pri predmetih tehnika in tehnologija, fizika, naravoslovje, energetika in ekologija v osnovnih in srednjih šolah</a:t>
            </a:r>
            <a:r>
              <a:rPr lang="sl-SI" sz="2400" dirty="0" smtClean="0">
                <a:latin typeface="DIN" panose="00000400000000000000" pitchFamily="2" charset="0"/>
              </a:rPr>
              <a:t>;</a:t>
            </a:r>
          </a:p>
          <a:p>
            <a:r>
              <a:rPr lang="sl-SI" sz="2400" dirty="0" smtClean="0">
                <a:latin typeface="DIN" panose="00000400000000000000" pitchFamily="2" charset="0"/>
              </a:rPr>
              <a:t>Učni listi  in E-učni center na strani projekta </a:t>
            </a:r>
            <a:r>
              <a:rPr lang="sl-SI" sz="2400" dirty="0" err="1" smtClean="0">
                <a:latin typeface="DIN" panose="00000400000000000000" pitchFamily="2" charset="0"/>
                <a:hlinkClick r:id="rId5"/>
              </a:rPr>
              <a:t>www.mladi</a:t>
            </a:r>
            <a:r>
              <a:rPr lang="sl-SI" sz="2400" dirty="0" smtClean="0">
                <a:latin typeface="DIN" panose="00000400000000000000" pitchFamily="2" charset="0"/>
                <a:hlinkClick r:id="rId5"/>
              </a:rPr>
              <a:t>-svet-</a:t>
            </a:r>
            <a:r>
              <a:rPr lang="sl-SI" sz="2400" dirty="0" err="1" smtClean="0">
                <a:latin typeface="DIN" panose="00000400000000000000" pitchFamily="2" charset="0"/>
                <a:hlinkClick r:id="rId5"/>
              </a:rPr>
              <a:t>energije.si</a:t>
            </a:r>
            <a:endParaRPr lang="sl-SI" sz="2400" dirty="0" smtClean="0">
              <a:latin typeface="DIN" panose="00000400000000000000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/>
            </a:r>
            <a:br>
              <a:rPr lang="sl-SI" sz="2400" dirty="0" smtClean="0">
                <a:latin typeface="DIN" panose="00000400000000000000" pitchFamily="2" charset="0"/>
              </a:rPr>
            </a:br>
            <a:endParaRPr lang="sl-SI" sz="2400" dirty="0" smtClean="0">
              <a:latin typeface="DIN" panose="00000400000000000000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DIN" panose="00000400000000000000" pitchFamily="2" charset="0"/>
              </a:rPr>
              <a:t>Nagrade za najboljše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DIN" panose="00000400000000000000" pitchFamily="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4934" y="1279301"/>
            <a:ext cx="8435280" cy="452596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Nagrada za najboljši projekt v posamezni starosti skupini: 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• </a:t>
            </a:r>
            <a:r>
              <a:rPr lang="sl-SI" sz="2000" dirty="0" smtClean="0">
                <a:latin typeface="DIN" panose="00000400000000000000" pitchFamily="2" charset="0"/>
              </a:rPr>
              <a:t>Nagradni izlet za en avtobus v </a:t>
            </a:r>
            <a:r>
              <a:rPr lang="sl-SI" sz="20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Svet energije </a:t>
            </a:r>
            <a:r>
              <a:rPr lang="sl-SI" sz="2000" dirty="0" smtClean="0">
                <a:latin typeface="DIN" panose="00000400000000000000" pitchFamily="2" charset="0"/>
              </a:rPr>
              <a:t>in Krško z okolico (zmagovalna šola lahko poleg sodelujočega razreda poljubno napolni avtobus), praktične nagrade</a:t>
            </a:r>
          </a:p>
          <a:p>
            <a:pPr marL="0" indent="0">
              <a:buNone/>
            </a:pPr>
            <a:r>
              <a:rPr lang="sl-SI" sz="2400" dirty="0" smtClean="0">
                <a:latin typeface="DIN" panose="00000400000000000000" pitchFamily="2" charset="0"/>
              </a:rPr>
              <a:t>Drugo in tretje mesto v posamezni starostni skupini: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Praktične nagrade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  <a:latin typeface="DIN" panose="00000400000000000000" pitchFamily="2" charset="0"/>
              </a:rPr>
              <a:t>Mentorji</a:t>
            </a:r>
            <a:r>
              <a:rPr lang="sl-SI" sz="2400" dirty="0" smtClean="0">
                <a:latin typeface="DIN" panose="00000400000000000000" pitchFamily="2" charset="0"/>
              </a:rPr>
              <a:t> zmagovalnih projektov: </a:t>
            </a:r>
          </a:p>
          <a:p>
            <a:pPr marL="0" indent="0">
              <a:buNone/>
            </a:pPr>
            <a:r>
              <a:rPr lang="sl-SI" sz="2000" dirty="0" smtClean="0">
                <a:latin typeface="DIN" panose="00000400000000000000" pitchFamily="2" charset="0"/>
              </a:rPr>
              <a:t>• Naročnina na izbrano znanstveno revijo </a:t>
            </a:r>
            <a:endParaRPr lang="sl-SI" sz="2000" dirty="0">
              <a:latin typeface="DIN" panose="00000400000000000000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217024" cy="9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:\Odnosi z javnostmi\MLADI VSE\šolsko leto 2013_2014\ŽAR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30" y="4509120"/>
            <a:ext cx="1358297" cy="16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:\1_Skupno_Vsi Uporabniki GEN\CGP\0 LOGOTIP\Logo Gen za Pantone 634C podla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5"/>
          <a:stretch/>
        </p:blipFill>
        <p:spPr bwMode="auto">
          <a:xfrm>
            <a:off x="414934" y="6132985"/>
            <a:ext cx="854397" cy="4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:\Odnosi z javnostmi\MLADI VSE\šolsko leto 2013_2014\Ekošola bel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90915"/>
            <a:ext cx="386133" cy="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267744" y="5805264"/>
            <a:ext cx="638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400" dirty="0" smtClean="0">
                <a:solidFill>
                  <a:schemeClr val="bg1"/>
                </a:solidFill>
                <a:latin typeface="DIN" panose="00000400000000000000" pitchFamily="2" charset="0"/>
              </a:rPr>
              <a:t>Vseslovenski šolski natečaj o energiji 2014/2015</a:t>
            </a:r>
            <a:endParaRPr lang="sl-SI" sz="2400" dirty="0">
              <a:solidFill>
                <a:schemeClr val="bg1"/>
              </a:solidFill>
              <a:latin typeface="DIN" panose="00000400000000000000" pitchFamily="2" charset="0"/>
            </a:endParaRPr>
          </a:p>
        </p:txBody>
      </p:sp>
      <p:pic>
        <p:nvPicPr>
          <p:cNvPr id="16386" name="Picture 2" descr="O:\Odnosi z javnostmi\FOTOGRAFIJE\1 PR FOTO\2 SVET ENERGIJE\5 FOTKANJE 19.10.2012\IMG_84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5" y="4525612"/>
            <a:ext cx="1834821" cy="12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O:\Odnosi z javnostmi\FOTOGRAFIJE\1 PR FOTO\2 SVET ENERGIJE\5 FOTKANJE 19.10.2012\IMG_8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18" y="4525612"/>
            <a:ext cx="1834821" cy="12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:\Odnosi z javnostmi\FOTOGRAFIJE\1 PR FOTO\2 SVET ENERGIJE\5 FOTKANJE 19.10.2012\IMG_87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09" y="4498514"/>
            <a:ext cx="1872208" cy="12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672</Words>
  <Application>Microsoft Office PowerPoint</Application>
  <PresentationFormat>Diaprojekcija na zaslonu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DIN</vt:lpstr>
      <vt:lpstr>Verdana</vt:lpstr>
      <vt:lpstr>Officeova tema</vt:lpstr>
      <vt:lpstr>PowerPointova predstavitev</vt:lpstr>
      <vt:lpstr>Projekt Mladi v svetu energije</vt:lpstr>
      <vt:lpstr>Poslanstvo in namen projekta</vt:lpstr>
      <vt:lpstr>Natečaj MladiVSE letos</vt:lpstr>
      <vt:lpstr>MALČKI  1.-3. razred OŠ</vt:lpstr>
      <vt:lpstr>GLAVCE  4.-9. razred OŠ</vt:lpstr>
      <vt:lpstr>RAZISKOVALCI  8., 9. razred OŠ, srednja šola</vt:lpstr>
      <vt:lpstr>Strokovna podpora pri delu</vt:lpstr>
      <vt:lpstr>Nagrade za najboljše</vt:lpstr>
      <vt:lpstr>Prijava na natečaj</vt:lpstr>
      <vt:lpstr>PowerPointova predstavitev</vt:lpstr>
    </vt:vector>
  </TitlesOfParts>
  <Company>GEN Energija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Bogovič</dc:creator>
  <cp:lastModifiedBy>Garsia Kosinac</cp:lastModifiedBy>
  <cp:revision>29</cp:revision>
  <dcterms:created xsi:type="dcterms:W3CDTF">2013-09-19T06:33:30Z</dcterms:created>
  <dcterms:modified xsi:type="dcterms:W3CDTF">2014-09-29T04:49:59Z</dcterms:modified>
</cp:coreProperties>
</file>