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77" r:id="rId3"/>
    <p:sldId id="257" r:id="rId4"/>
    <p:sldId id="258" r:id="rId5"/>
    <p:sldId id="259" r:id="rId6"/>
    <p:sldId id="260" r:id="rId7"/>
    <p:sldId id="261" r:id="rId8"/>
    <p:sldId id="262" r:id="rId9"/>
    <p:sldId id="263" r:id="rId10"/>
    <p:sldId id="264" r:id="rId11"/>
    <p:sldId id="268" r:id="rId12"/>
    <p:sldId id="265" r:id="rId13"/>
    <p:sldId id="266" r:id="rId14"/>
    <p:sldId id="267" r:id="rId15"/>
    <p:sldId id="269" r:id="rId16"/>
    <p:sldId id="270" r:id="rId17"/>
    <p:sldId id="271" r:id="rId18"/>
    <p:sldId id="272" r:id="rId19"/>
    <p:sldId id="273" r:id="rId20"/>
    <p:sldId id="274" r:id="rId21"/>
    <p:sldId id="275" r:id="rId22"/>
    <p:sldId id="276"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94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4" name="Elipsa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Elipsa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Naslov 13"/>
          <p:cNvSpPr>
            <a:spLocks noGrp="1"/>
          </p:cNvSpPr>
          <p:nvPr>
            <p:ph type="ctrTitle"/>
          </p:nvPr>
        </p:nvSpPr>
        <p:spPr>
          <a:xfrm>
            <a:off x="1432560" y="359898"/>
            <a:ext cx="7406640" cy="1472184"/>
          </a:xfrm>
        </p:spPr>
        <p:txBody>
          <a:bodyPr anchor="b"/>
          <a:lstStyle>
            <a:lvl1pPr algn="l">
              <a:defRPr/>
            </a:lvl1pPr>
            <a:extLst/>
          </a:lstStyle>
          <a:p>
            <a:r>
              <a:rPr lang="sl-SI" smtClean="0"/>
              <a:t>Kliknite, če želite urediti slog naslova matrice</a:t>
            </a:r>
            <a:endParaRPr lang="en-US"/>
          </a:p>
        </p:txBody>
      </p:sp>
      <p:sp>
        <p:nvSpPr>
          <p:cNvPr id="22" name="Podnaslov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sl-SI" smtClean="0"/>
              <a:t>Kliknite, če želite urediti slog podnaslova matrice</a:t>
            </a:r>
            <a:endParaRPr lang="en-US"/>
          </a:p>
        </p:txBody>
      </p:sp>
      <p:sp>
        <p:nvSpPr>
          <p:cNvPr id="6" name="Ograda datuma 6"/>
          <p:cNvSpPr>
            <a:spLocks noGrp="1"/>
          </p:cNvSpPr>
          <p:nvPr>
            <p:ph type="dt" sz="half" idx="10"/>
          </p:nvPr>
        </p:nvSpPr>
        <p:spPr/>
        <p:txBody>
          <a:bodyPr/>
          <a:lstStyle>
            <a:lvl1pPr>
              <a:defRPr/>
            </a:lvl1pPr>
            <a:extLst/>
          </a:lstStyle>
          <a:p>
            <a:pPr>
              <a:defRPr/>
            </a:pPr>
            <a:fld id="{00D77AC5-5EFB-42C9-B92C-202BE92337EB}" type="datetimeFigureOut">
              <a:rPr lang="en-US"/>
              <a:pPr>
                <a:defRPr/>
              </a:pPr>
              <a:t>10/4/2010</a:t>
            </a:fld>
            <a:endParaRPr lang="en-US"/>
          </a:p>
        </p:txBody>
      </p:sp>
      <p:sp>
        <p:nvSpPr>
          <p:cNvPr id="7" name="Ograda noge 19"/>
          <p:cNvSpPr>
            <a:spLocks noGrp="1"/>
          </p:cNvSpPr>
          <p:nvPr>
            <p:ph type="ftr" sz="quarter" idx="11"/>
          </p:nvPr>
        </p:nvSpPr>
        <p:spPr/>
        <p:txBody>
          <a:bodyPr/>
          <a:lstStyle>
            <a:lvl1pPr>
              <a:defRPr/>
            </a:lvl1pPr>
            <a:extLst/>
          </a:lstStyle>
          <a:p>
            <a:pPr>
              <a:defRPr/>
            </a:pPr>
            <a:endParaRPr lang="en-US"/>
          </a:p>
        </p:txBody>
      </p:sp>
      <p:sp>
        <p:nvSpPr>
          <p:cNvPr id="8" name="Ograda številke diapozitiva 9"/>
          <p:cNvSpPr>
            <a:spLocks noGrp="1"/>
          </p:cNvSpPr>
          <p:nvPr>
            <p:ph type="sldNum" sz="quarter" idx="12"/>
          </p:nvPr>
        </p:nvSpPr>
        <p:spPr/>
        <p:txBody>
          <a:bodyPr/>
          <a:lstStyle>
            <a:lvl1pPr>
              <a:defRPr/>
            </a:lvl1pPr>
            <a:extLst/>
          </a:lstStyle>
          <a:p>
            <a:pPr>
              <a:defRPr/>
            </a:pPr>
            <a:fld id="{A88DA4A8-7DE8-4529-91C9-BE79FBA6F9FF}" type="slidenum">
              <a:rPr lang="en-US"/>
              <a:pPr>
                <a:defRPr/>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extLst/>
          </a:lstStyle>
          <a:p>
            <a:r>
              <a:rPr lang="sl-SI" smtClean="0"/>
              <a:t>Kliknite, če želite urediti slog naslova matrice</a:t>
            </a:r>
            <a:endParaRPr lang="en-US"/>
          </a:p>
        </p:txBody>
      </p:sp>
      <p:sp>
        <p:nvSpPr>
          <p:cNvPr id="3" name="Ograda navpičnega besedila 2"/>
          <p:cNvSpPr>
            <a:spLocks noGrp="1"/>
          </p:cNvSpPr>
          <p:nvPr>
            <p:ph type="body" orient="vert" idx="1"/>
          </p:nvPr>
        </p:nvSpPr>
        <p:spPr/>
        <p:txBody>
          <a:bodyPr vert="eaVert"/>
          <a:lstStyle>
            <a:extLs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grada datuma 23"/>
          <p:cNvSpPr>
            <a:spLocks noGrp="1"/>
          </p:cNvSpPr>
          <p:nvPr>
            <p:ph type="dt" sz="half" idx="10"/>
          </p:nvPr>
        </p:nvSpPr>
        <p:spPr/>
        <p:txBody>
          <a:bodyPr/>
          <a:lstStyle>
            <a:lvl1pPr>
              <a:defRPr/>
            </a:lvl1pPr>
          </a:lstStyle>
          <a:p>
            <a:pPr>
              <a:defRPr/>
            </a:pPr>
            <a:fld id="{E81FE1A7-2748-4CF3-AF7E-E3F0DF0CAE61}" type="datetimeFigureOut">
              <a:rPr lang="en-US"/>
              <a:pPr>
                <a:defRPr/>
              </a:pPr>
              <a:t>10/4/2010</a:t>
            </a:fld>
            <a:endParaRPr lang="en-US"/>
          </a:p>
        </p:txBody>
      </p:sp>
      <p:sp>
        <p:nvSpPr>
          <p:cNvPr id="5" name="Ograda noge 9"/>
          <p:cNvSpPr>
            <a:spLocks noGrp="1"/>
          </p:cNvSpPr>
          <p:nvPr>
            <p:ph type="ftr" sz="quarter" idx="11"/>
          </p:nvPr>
        </p:nvSpPr>
        <p:spPr/>
        <p:txBody>
          <a:bodyPr/>
          <a:lstStyle>
            <a:lvl1pPr>
              <a:defRPr/>
            </a:lvl1pPr>
          </a:lstStyle>
          <a:p>
            <a:pPr>
              <a:defRPr/>
            </a:pPr>
            <a:endParaRPr lang="en-US"/>
          </a:p>
        </p:txBody>
      </p:sp>
      <p:sp>
        <p:nvSpPr>
          <p:cNvPr id="6" name="Ograda številke diapozitiva 21"/>
          <p:cNvSpPr>
            <a:spLocks noGrp="1"/>
          </p:cNvSpPr>
          <p:nvPr>
            <p:ph type="sldNum" sz="quarter" idx="12"/>
          </p:nvPr>
        </p:nvSpPr>
        <p:spPr/>
        <p:txBody>
          <a:bodyPr/>
          <a:lstStyle>
            <a:lvl1pPr>
              <a:defRPr/>
            </a:lvl1pPr>
          </a:lstStyle>
          <a:p>
            <a:pPr>
              <a:defRPr/>
            </a:pPr>
            <a:fld id="{DB11C5AD-4DA8-42FE-B96B-A491D528F98C}" type="slidenum">
              <a:rPr lang="en-US"/>
              <a:pPr>
                <a:defRPr/>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858000" y="274639"/>
            <a:ext cx="1828800" cy="5851525"/>
          </a:xfrm>
        </p:spPr>
        <p:txBody>
          <a:bodyPr vert="eaVert"/>
          <a:lstStyle>
            <a:extLst/>
          </a:lstStyle>
          <a:p>
            <a:r>
              <a:rPr lang="sl-SI" smtClean="0"/>
              <a:t>Kliknite, če želite urediti slog naslova matrice</a:t>
            </a:r>
            <a:endParaRPr lang="en-US"/>
          </a:p>
        </p:txBody>
      </p:sp>
      <p:sp>
        <p:nvSpPr>
          <p:cNvPr id="3" name="Ograda navpičnega besedila 2"/>
          <p:cNvSpPr>
            <a:spLocks noGrp="1"/>
          </p:cNvSpPr>
          <p:nvPr>
            <p:ph type="body" orient="vert" idx="1"/>
          </p:nvPr>
        </p:nvSpPr>
        <p:spPr>
          <a:xfrm>
            <a:off x="1143000" y="274640"/>
            <a:ext cx="5562600" cy="5851525"/>
          </a:xfrm>
        </p:spPr>
        <p:txBody>
          <a:bodyPr vert="eaVert"/>
          <a:lstStyle>
            <a:extLs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grada datuma 23"/>
          <p:cNvSpPr>
            <a:spLocks noGrp="1"/>
          </p:cNvSpPr>
          <p:nvPr>
            <p:ph type="dt" sz="half" idx="10"/>
          </p:nvPr>
        </p:nvSpPr>
        <p:spPr/>
        <p:txBody>
          <a:bodyPr/>
          <a:lstStyle>
            <a:lvl1pPr>
              <a:defRPr/>
            </a:lvl1pPr>
          </a:lstStyle>
          <a:p>
            <a:pPr>
              <a:defRPr/>
            </a:pPr>
            <a:fld id="{A4BA1CCF-76E7-4C5E-857A-184CA6882AFC}" type="datetimeFigureOut">
              <a:rPr lang="en-US"/>
              <a:pPr>
                <a:defRPr/>
              </a:pPr>
              <a:t>10/4/2010</a:t>
            </a:fld>
            <a:endParaRPr lang="en-US"/>
          </a:p>
        </p:txBody>
      </p:sp>
      <p:sp>
        <p:nvSpPr>
          <p:cNvPr id="5" name="Ograda noge 9"/>
          <p:cNvSpPr>
            <a:spLocks noGrp="1"/>
          </p:cNvSpPr>
          <p:nvPr>
            <p:ph type="ftr" sz="quarter" idx="11"/>
          </p:nvPr>
        </p:nvSpPr>
        <p:spPr/>
        <p:txBody>
          <a:bodyPr/>
          <a:lstStyle>
            <a:lvl1pPr>
              <a:defRPr/>
            </a:lvl1pPr>
          </a:lstStyle>
          <a:p>
            <a:pPr>
              <a:defRPr/>
            </a:pPr>
            <a:endParaRPr lang="en-US"/>
          </a:p>
        </p:txBody>
      </p:sp>
      <p:sp>
        <p:nvSpPr>
          <p:cNvPr id="6" name="Ograda številke diapozitiva 21"/>
          <p:cNvSpPr>
            <a:spLocks noGrp="1"/>
          </p:cNvSpPr>
          <p:nvPr>
            <p:ph type="sldNum" sz="quarter" idx="12"/>
          </p:nvPr>
        </p:nvSpPr>
        <p:spPr/>
        <p:txBody>
          <a:bodyPr/>
          <a:lstStyle>
            <a:lvl1pPr>
              <a:defRPr/>
            </a:lvl1pPr>
          </a:lstStyle>
          <a:p>
            <a:pPr>
              <a:defRPr/>
            </a:pPr>
            <a:fld id="{99623C5A-906F-4512-82E2-0D5F7E5D471C}" type="slidenum">
              <a:rPr lang="en-US"/>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extLst/>
          </a:lstStyle>
          <a:p>
            <a:r>
              <a:rPr lang="sl-SI" smtClean="0"/>
              <a:t>Kliknite, če želite urediti slog naslova matrice</a:t>
            </a:r>
            <a:endParaRPr lang="en-US"/>
          </a:p>
        </p:txBody>
      </p:sp>
      <p:sp>
        <p:nvSpPr>
          <p:cNvPr id="3" name="Ograda vsebine 2"/>
          <p:cNvSpPr>
            <a:spLocks noGrp="1"/>
          </p:cNvSpPr>
          <p:nvPr>
            <p:ph idx="1"/>
          </p:nvPr>
        </p:nvSpPr>
        <p:spPr/>
        <p:txBody>
          <a:bodyPr/>
          <a:lstStyle>
            <a:extLs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grada datuma 23"/>
          <p:cNvSpPr>
            <a:spLocks noGrp="1"/>
          </p:cNvSpPr>
          <p:nvPr>
            <p:ph type="dt" sz="half" idx="10"/>
          </p:nvPr>
        </p:nvSpPr>
        <p:spPr/>
        <p:txBody>
          <a:bodyPr/>
          <a:lstStyle>
            <a:lvl1pPr>
              <a:defRPr/>
            </a:lvl1pPr>
          </a:lstStyle>
          <a:p>
            <a:pPr>
              <a:defRPr/>
            </a:pPr>
            <a:fld id="{7AEE418F-2D5F-43AF-8FDC-FE2E726252A3}" type="datetimeFigureOut">
              <a:rPr lang="en-US"/>
              <a:pPr>
                <a:defRPr/>
              </a:pPr>
              <a:t>10/4/2010</a:t>
            </a:fld>
            <a:endParaRPr lang="en-US"/>
          </a:p>
        </p:txBody>
      </p:sp>
      <p:sp>
        <p:nvSpPr>
          <p:cNvPr id="5" name="Ograda noge 9"/>
          <p:cNvSpPr>
            <a:spLocks noGrp="1"/>
          </p:cNvSpPr>
          <p:nvPr>
            <p:ph type="ftr" sz="quarter" idx="11"/>
          </p:nvPr>
        </p:nvSpPr>
        <p:spPr/>
        <p:txBody>
          <a:bodyPr/>
          <a:lstStyle>
            <a:lvl1pPr>
              <a:defRPr/>
            </a:lvl1pPr>
          </a:lstStyle>
          <a:p>
            <a:pPr>
              <a:defRPr/>
            </a:pPr>
            <a:endParaRPr lang="en-US"/>
          </a:p>
        </p:txBody>
      </p:sp>
      <p:sp>
        <p:nvSpPr>
          <p:cNvPr id="6" name="Ograda številke diapozitiva 21"/>
          <p:cNvSpPr>
            <a:spLocks noGrp="1"/>
          </p:cNvSpPr>
          <p:nvPr>
            <p:ph type="sldNum" sz="quarter" idx="12"/>
          </p:nvPr>
        </p:nvSpPr>
        <p:spPr/>
        <p:txBody>
          <a:bodyPr/>
          <a:lstStyle>
            <a:lvl1pPr>
              <a:defRPr/>
            </a:lvl1pPr>
          </a:lstStyle>
          <a:p>
            <a:pPr>
              <a:defRPr/>
            </a:pPr>
            <a:fld id="{103ABA5A-F5B7-431C-A0BC-EEFF242B179A}" type="slidenum">
              <a:rPr lang="en-US"/>
              <a:pPr>
                <a:defRPr/>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sp>
        <p:nvSpPr>
          <p:cNvPr id="4" name="Pravokotnik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Pravokotnik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Elipsa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Elipsa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Naslov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sl-SI" smtClean="0"/>
              <a:t>Kliknite, če želite urediti slog naslova matrice</a:t>
            </a:r>
            <a:endParaRPr lang="en-US"/>
          </a:p>
        </p:txBody>
      </p:sp>
      <p:sp>
        <p:nvSpPr>
          <p:cNvPr id="3" name="Ograda besedila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sl-SI" smtClean="0"/>
              <a:t>Kliknite, če želite urediti sloge besedila matrice</a:t>
            </a:r>
          </a:p>
        </p:txBody>
      </p:sp>
      <p:sp>
        <p:nvSpPr>
          <p:cNvPr id="8" name="Ograda datuma 3"/>
          <p:cNvSpPr>
            <a:spLocks noGrp="1"/>
          </p:cNvSpPr>
          <p:nvPr>
            <p:ph type="dt" sz="half" idx="10"/>
          </p:nvPr>
        </p:nvSpPr>
        <p:spPr/>
        <p:txBody>
          <a:bodyPr/>
          <a:lstStyle>
            <a:lvl1pPr>
              <a:defRPr/>
            </a:lvl1pPr>
            <a:extLst/>
          </a:lstStyle>
          <a:p>
            <a:pPr>
              <a:defRPr/>
            </a:pPr>
            <a:fld id="{970998D7-EAD8-4F11-9B06-1B8C3E759CD6}" type="datetimeFigureOut">
              <a:rPr lang="en-US"/>
              <a:pPr>
                <a:defRPr/>
              </a:pPr>
              <a:t>10/4/2010</a:t>
            </a:fld>
            <a:endParaRPr lang="en-US"/>
          </a:p>
        </p:txBody>
      </p:sp>
      <p:sp>
        <p:nvSpPr>
          <p:cNvPr id="9" name="Ograda noge 4"/>
          <p:cNvSpPr>
            <a:spLocks noGrp="1"/>
          </p:cNvSpPr>
          <p:nvPr>
            <p:ph type="ftr" sz="quarter" idx="11"/>
          </p:nvPr>
        </p:nvSpPr>
        <p:spPr/>
        <p:txBody>
          <a:bodyPr/>
          <a:lstStyle>
            <a:lvl1pPr>
              <a:defRPr/>
            </a:lvl1pPr>
            <a:extLst/>
          </a:lstStyle>
          <a:p>
            <a:pPr>
              <a:defRPr/>
            </a:pPr>
            <a:endParaRPr lang="en-US"/>
          </a:p>
        </p:txBody>
      </p:sp>
      <p:sp>
        <p:nvSpPr>
          <p:cNvPr id="10" name="Ograda številke diapozitiva 5"/>
          <p:cNvSpPr>
            <a:spLocks noGrp="1"/>
          </p:cNvSpPr>
          <p:nvPr>
            <p:ph type="sldNum" sz="quarter" idx="12"/>
          </p:nvPr>
        </p:nvSpPr>
        <p:spPr/>
        <p:txBody>
          <a:bodyPr/>
          <a:lstStyle>
            <a:lvl1pPr>
              <a:defRPr/>
            </a:lvl1pPr>
            <a:extLst/>
          </a:lstStyle>
          <a:p>
            <a:pPr>
              <a:defRPr/>
            </a:pPr>
            <a:fld id="{AAA81543-B13E-4945-A9EC-9911169BD657}" type="slidenum">
              <a:rPr lang="en-US"/>
              <a:pPr>
                <a:defRPr/>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a:xfrm>
            <a:off x="1435608" y="274320"/>
            <a:ext cx="7498080" cy="1143000"/>
          </a:xfrm>
        </p:spPr>
        <p:txBody>
          <a:bodyPr/>
          <a:lstStyle>
            <a:extLst/>
          </a:lstStyle>
          <a:p>
            <a:r>
              <a:rPr lang="sl-SI" smtClean="0"/>
              <a:t>Kliknite, če želite urediti slog naslova matrice</a:t>
            </a:r>
            <a:endParaRPr lang="en-US"/>
          </a:p>
        </p:txBody>
      </p:sp>
      <p:sp>
        <p:nvSpPr>
          <p:cNvPr id="3" name="Ograda vsebine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grada vsebine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5" name="Ograda datuma 23"/>
          <p:cNvSpPr>
            <a:spLocks noGrp="1"/>
          </p:cNvSpPr>
          <p:nvPr>
            <p:ph type="dt" sz="half" idx="10"/>
          </p:nvPr>
        </p:nvSpPr>
        <p:spPr/>
        <p:txBody>
          <a:bodyPr/>
          <a:lstStyle>
            <a:lvl1pPr>
              <a:defRPr/>
            </a:lvl1pPr>
          </a:lstStyle>
          <a:p>
            <a:pPr>
              <a:defRPr/>
            </a:pPr>
            <a:fld id="{298A1444-C616-40FE-BE17-A915DA3580E9}" type="datetimeFigureOut">
              <a:rPr lang="en-US"/>
              <a:pPr>
                <a:defRPr/>
              </a:pPr>
              <a:t>10/4/2010</a:t>
            </a:fld>
            <a:endParaRPr lang="en-US"/>
          </a:p>
        </p:txBody>
      </p:sp>
      <p:sp>
        <p:nvSpPr>
          <p:cNvPr id="6" name="Ograda noge 9"/>
          <p:cNvSpPr>
            <a:spLocks noGrp="1"/>
          </p:cNvSpPr>
          <p:nvPr>
            <p:ph type="ftr" sz="quarter" idx="11"/>
          </p:nvPr>
        </p:nvSpPr>
        <p:spPr/>
        <p:txBody>
          <a:bodyPr/>
          <a:lstStyle>
            <a:lvl1pPr>
              <a:defRPr/>
            </a:lvl1pPr>
          </a:lstStyle>
          <a:p>
            <a:pPr>
              <a:defRPr/>
            </a:pPr>
            <a:endParaRPr lang="en-US"/>
          </a:p>
        </p:txBody>
      </p:sp>
      <p:sp>
        <p:nvSpPr>
          <p:cNvPr id="7" name="Ograda številke diapozitiva 21"/>
          <p:cNvSpPr>
            <a:spLocks noGrp="1"/>
          </p:cNvSpPr>
          <p:nvPr>
            <p:ph type="sldNum" sz="quarter" idx="12"/>
          </p:nvPr>
        </p:nvSpPr>
        <p:spPr/>
        <p:txBody>
          <a:bodyPr/>
          <a:lstStyle>
            <a:lvl1pPr>
              <a:defRPr/>
            </a:lvl1pPr>
          </a:lstStyle>
          <a:p>
            <a:pPr>
              <a:defRPr/>
            </a:pPr>
            <a:fld id="{2D962578-8357-4CFA-BAD0-409942843AB0}" type="slidenum">
              <a:rPr lang="en-US"/>
              <a:pPr>
                <a:defRPr/>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5160336"/>
            <a:ext cx="8229600" cy="1143000"/>
          </a:xfrm>
        </p:spPr>
        <p:txBody>
          <a:bodyPr/>
          <a:lstStyle>
            <a:lvl1pPr algn="ctr">
              <a:defRPr sz="4500" b="1" cap="none" baseline="0"/>
            </a:lvl1pPr>
            <a:extLst/>
          </a:lstStyle>
          <a:p>
            <a:r>
              <a:rPr lang="sl-SI" smtClean="0"/>
              <a:t>Kliknite, če želite urediti slog naslova matrice</a:t>
            </a:r>
            <a:endParaRPr lang="en-US"/>
          </a:p>
        </p:txBody>
      </p:sp>
      <p:sp>
        <p:nvSpPr>
          <p:cNvPr id="3" name="Ograda besedila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sl-SI" smtClean="0"/>
              <a:t>Kliknite, če želite urediti sloge besedila matrice</a:t>
            </a:r>
          </a:p>
        </p:txBody>
      </p:sp>
      <p:sp>
        <p:nvSpPr>
          <p:cNvPr id="4" name="Ograda besedila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sl-SI" smtClean="0"/>
              <a:t>Kliknite, če želite urediti sloge besedila matrice</a:t>
            </a:r>
          </a:p>
        </p:txBody>
      </p:sp>
      <p:sp>
        <p:nvSpPr>
          <p:cNvPr id="5" name="Ograda vsebine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6" name="Ograda vsebine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7" name="Ograda datuma 6"/>
          <p:cNvSpPr>
            <a:spLocks noGrp="1"/>
          </p:cNvSpPr>
          <p:nvPr>
            <p:ph type="dt" sz="half" idx="10"/>
          </p:nvPr>
        </p:nvSpPr>
        <p:spPr/>
        <p:txBody>
          <a:bodyPr/>
          <a:lstStyle>
            <a:lvl1pPr>
              <a:defRPr/>
            </a:lvl1pPr>
            <a:extLst/>
          </a:lstStyle>
          <a:p>
            <a:pPr>
              <a:defRPr/>
            </a:pPr>
            <a:fld id="{B2E12D69-722F-464F-A901-428A49137E5B}" type="datetimeFigureOut">
              <a:rPr lang="en-US"/>
              <a:pPr>
                <a:defRPr/>
              </a:pPr>
              <a:t>10/4/2010</a:t>
            </a:fld>
            <a:endParaRPr lang="en-US"/>
          </a:p>
        </p:txBody>
      </p:sp>
      <p:sp>
        <p:nvSpPr>
          <p:cNvPr id="8" name="Ograda noge 7"/>
          <p:cNvSpPr>
            <a:spLocks noGrp="1"/>
          </p:cNvSpPr>
          <p:nvPr>
            <p:ph type="ftr" sz="quarter" idx="11"/>
          </p:nvPr>
        </p:nvSpPr>
        <p:spPr/>
        <p:txBody>
          <a:bodyPr/>
          <a:lstStyle>
            <a:lvl1pPr>
              <a:defRPr/>
            </a:lvl1pPr>
            <a:extLst/>
          </a:lstStyle>
          <a:p>
            <a:pPr>
              <a:defRPr/>
            </a:pPr>
            <a:endParaRPr lang="en-US"/>
          </a:p>
        </p:txBody>
      </p:sp>
      <p:sp>
        <p:nvSpPr>
          <p:cNvPr id="9" name="Ograda številke diapozitiva 8"/>
          <p:cNvSpPr>
            <a:spLocks noGrp="1"/>
          </p:cNvSpPr>
          <p:nvPr>
            <p:ph type="sldNum" sz="quarter" idx="12"/>
          </p:nvPr>
        </p:nvSpPr>
        <p:spPr/>
        <p:txBody>
          <a:bodyPr/>
          <a:lstStyle>
            <a:lvl1pPr>
              <a:defRPr/>
            </a:lvl1pPr>
            <a:extLst/>
          </a:lstStyle>
          <a:p>
            <a:pPr>
              <a:defRPr/>
            </a:pPr>
            <a:fld id="{A72B2246-D599-4AFE-AA0D-BCF3D6D01A86}" type="slidenum">
              <a:rPr lang="en-US"/>
              <a:pPr>
                <a:defRPr/>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1435608" y="274320"/>
            <a:ext cx="7498080" cy="1143000"/>
          </a:xfrm>
        </p:spPr>
        <p:txBody>
          <a:bodyPr/>
          <a:lstStyle>
            <a:extLst/>
          </a:lstStyle>
          <a:p>
            <a:r>
              <a:rPr lang="sl-SI" smtClean="0"/>
              <a:t>Kliknite, če želite urediti slog naslova matrice</a:t>
            </a:r>
            <a:endParaRPr lang="en-US"/>
          </a:p>
        </p:txBody>
      </p:sp>
      <p:sp>
        <p:nvSpPr>
          <p:cNvPr id="3" name="Ograda datuma 23"/>
          <p:cNvSpPr>
            <a:spLocks noGrp="1"/>
          </p:cNvSpPr>
          <p:nvPr>
            <p:ph type="dt" sz="half" idx="10"/>
          </p:nvPr>
        </p:nvSpPr>
        <p:spPr/>
        <p:txBody>
          <a:bodyPr/>
          <a:lstStyle>
            <a:lvl1pPr>
              <a:defRPr/>
            </a:lvl1pPr>
          </a:lstStyle>
          <a:p>
            <a:pPr>
              <a:defRPr/>
            </a:pPr>
            <a:fld id="{4FC855BB-0F05-4282-981F-6A475472EB01}" type="datetimeFigureOut">
              <a:rPr lang="en-US"/>
              <a:pPr>
                <a:defRPr/>
              </a:pPr>
              <a:t>10/4/2010</a:t>
            </a:fld>
            <a:endParaRPr lang="en-US"/>
          </a:p>
        </p:txBody>
      </p:sp>
      <p:sp>
        <p:nvSpPr>
          <p:cNvPr id="4" name="Ograda noge 9"/>
          <p:cNvSpPr>
            <a:spLocks noGrp="1"/>
          </p:cNvSpPr>
          <p:nvPr>
            <p:ph type="ftr" sz="quarter" idx="11"/>
          </p:nvPr>
        </p:nvSpPr>
        <p:spPr/>
        <p:txBody>
          <a:bodyPr/>
          <a:lstStyle>
            <a:lvl1pPr>
              <a:defRPr/>
            </a:lvl1pPr>
          </a:lstStyle>
          <a:p>
            <a:pPr>
              <a:defRPr/>
            </a:pPr>
            <a:endParaRPr lang="en-US"/>
          </a:p>
        </p:txBody>
      </p:sp>
      <p:sp>
        <p:nvSpPr>
          <p:cNvPr id="5" name="Ograda številke diapozitiva 21"/>
          <p:cNvSpPr>
            <a:spLocks noGrp="1"/>
          </p:cNvSpPr>
          <p:nvPr>
            <p:ph type="sldNum" sz="quarter" idx="12"/>
          </p:nvPr>
        </p:nvSpPr>
        <p:spPr/>
        <p:txBody>
          <a:bodyPr/>
          <a:lstStyle>
            <a:lvl1pPr>
              <a:defRPr/>
            </a:lvl1pPr>
          </a:lstStyle>
          <a:p>
            <a:pPr>
              <a:defRPr/>
            </a:pPr>
            <a:fld id="{AFFCDC63-414A-40F5-A2A2-E74A7DA21D9E}" type="slidenum">
              <a:rPr lang="en-US"/>
              <a:pPr>
                <a:defRPr/>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2" name="Pravokotnik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Pravokotnik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Ograda datuma 1"/>
          <p:cNvSpPr>
            <a:spLocks noGrp="1"/>
          </p:cNvSpPr>
          <p:nvPr>
            <p:ph type="dt" sz="half" idx="10"/>
          </p:nvPr>
        </p:nvSpPr>
        <p:spPr/>
        <p:txBody>
          <a:bodyPr/>
          <a:lstStyle>
            <a:lvl1pPr>
              <a:defRPr/>
            </a:lvl1pPr>
            <a:extLst/>
          </a:lstStyle>
          <a:p>
            <a:pPr>
              <a:defRPr/>
            </a:pPr>
            <a:fld id="{9EF36AFA-E905-4D8B-AB34-F54F9789B01D}" type="datetimeFigureOut">
              <a:rPr lang="en-US"/>
              <a:pPr>
                <a:defRPr/>
              </a:pPr>
              <a:t>10/4/2010</a:t>
            </a:fld>
            <a:endParaRPr lang="en-US"/>
          </a:p>
        </p:txBody>
      </p:sp>
      <p:sp>
        <p:nvSpPr>
          <p:cNvPr id="5" name="Ograda noge 2"/>
          <p:cNvSpPr>
            <a:spLocks noGrp="1"/>
          </p:cNvSpPr>
          <p:nvPr>
            <p:ph type="ftr" sz="quarter" idx="11"/>
          </p:nvPr>
        </p:nvSpPr>
        <p:spPr/>
        <p:txBody>
          <a:bodyPr/>
          <a:lstStyle>
            <a:lvl1pPr>
              <a:defRPr/>
            </a:lvl1pPr>
            <a:extLst/>
          </a:lstStyle>
          <a:p>
            <a:pPr>
              <a:defRPr/>
            </a:pPr>
            <a:endParaRPr lang="en-US"/>
          </a:p>
        </p:txBody>
      </p:sp>
      <p:sp>
        <p:nvSpPr>
          <p:cNvPr id="6" name="Ograda številke diapozitiva 3"/>
          <p:cNvSpPr>
            <a:spLocks noGrp="1"/>
          </p:cNvSpPr>
          <p:nvPr>
            <p:ph type="sldNum" sz="quarter" idx="12"/>
          </p:nvPr>
        </p:nvSpPr>
        <p:spPr/>
        <p:txBody>
          <a:bodyPr/>
          <a:lstStyle>
            <a:lvl1pPr>
              <a:defRPr/>
            </a:lvl1pPr>
            <a:extLst/>
          </a:lstStyle>
          <a:p>
            <a:pPr>
              <a:defRPr/>
            </a:pPr>
            <a:fld id="{B3588247-538E-4213-9C42-F9996086F905}" type="slidenum">
              <a:rPr lang="en-US"/>
              <a:pPr>
                <a:defRPr/>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sl-SI" smtClean="0"/>
              <a:t>Kliknite, če želite urediti slog naslova matrice</a:t>
            </a:r>
            <a:endParaRPr lang="en-US"/>
          </a:p>
        </p:txBody>
      </p:sp>
      <p:sp>
        <p:nvSpPr>
          <p:cNvPr id="3" name="Ograda besedila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sl-SI" smtClean="0"/>
              <a:t>Kliknite, če želite urediti sloge besedila matrice</a:t>
            </a:r>
          </a:p>
        </p:txBody>
      </p:sp>
      <p:sp>
        <p:nvSpPr>
          <p:cNvPr id="4" name="Ograda vsebine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5" name="Ograda datuma 4"/>
          <p:cNvSpPr>
            <a:spLocks noGrp="1"/>
          </p:cNvSpPr>
          <p:nvPr>
            <p:ph type="dt" sz="half" idx="10"/>
          </p:nvPr>
        </p:nvSpPr>
        <p:spPr/>
        <p:txBody>
          <a:bodyPr/>
          <a:lstStyle>
            <a:lvl1pPr>
              <a:defRPr/>
            </a:lvl1pPr>
            <a:extLst/>
          </a:lstStyle>
          <a:p>
            <a:pPr>
              <a:defRPr/>
            </a:pPr>
            <a:fld id="{25D522BB-33CD-4790-B599-F401299E5D77}" type="datetimeFigureOut">
              <a:rPr lang="en-US"/>
              <a:pPr>
                <a:defRPr/>
              </a:pPr>
              <a:t>10/4/2010</a:t>
            </a:fld>
            <a:endParaRPr lang="en-US"/>
          </a:p>
        </p:txBody>
      </p:sp>
      <p:sp>
        <p:nvSpPr>
          <p:cNvPr id="6" name="Ograda noge 5"/>
          <p:cNvSpPr>
            <a:spLocks noGrp="1"/>
          </p:cNvSpPr>
          <p:nvPr>
            <p:ph type="ftr" sz="quarter" idx="11"/>
          </p:nvPr>
        </p:nvSpPr>
        <p:spPr/>
        <p:txBody>
          <a:bodyPr/>
          <a:lstStyle>
            <a:lvl1pPr>
              <a:defRPr/>
            </a:lvl1pPr>
            <a:extLst/>
          </a:lstStyle>
          <a:p>
            <a:pPr>
              <a:defRPr/>
            </a:pPr>
            <a:endParaRPr lang="en-US"/>
          </a:p>
        </p:txBody>
      </p:sp>
      <p:sp>
        <p:nvSpPr>
          <p:cNvPr id="7" name="Ograda številke diapozitiva 6"/>
          <p:cNvSpPr>
            <a:spLocks noGrp="1"/>
          </p:cNvSpPr>
          <p:nvPr>
            <p:ph type="sldNum" sz="quarter" idx="12"/>
          </p:nvPr>
        </p:nvSpPr>
        <p:spPr/>
        <p:txBody>
          <a:bodyPr/>
          <a:lstStyle>
            <a:lvl1pPr>
              <a:defRPr/>
            </a:lvl1pPr>
            <a:extLst/>
          </a:lstStyle>
          <a:p>
            <a:pPr>
              <a:defRPr/>
            </a:pPr>
            <a:fld id="{2A80A3EA-9F2F-423A-9CF5-D1D2045CDCFA}" type="slidenum">
              <a:rPr lang="en-US"/>
              <a:pPr>
                <a:defRPr/>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5" name="Pravokotnik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Diagram poteka: postopek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Diagram poteka: postopek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Naslov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sl-SI" smtClean="0"/>
              <a:t>Kliknite, če želite urediti slog naslova matrice</a:t>
            </a:r>
            <a:endParaRPr lang="en-US"/>
          </a:p>
        </p:txBody>
      </p:sp>
      <p:sp>
        <p:nvSpPr>
          <p:cNvPr id="3" name="Ograda slik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sl-SI" noProof="0" smtClean="0"/>
              <a:t>Kliknite ikono, če želite dodati sliko</a:t>
            </a:r>
            <a:endParaRPr lang="en-US" noProof="0" dirty="0"/>
          </a:p>
        </p:txBody>
      </p:sp>
      <p:sp>
        <p:nvSpPr>
          <p:cNvPr id="4" name="Ograda besedila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sl-SI" smtClean="0"/>
              <a:t>Kliknite, če želite urediti sloge besedila matrice</a:t>
            </a:r>
          </a:p>
        </p:txBody>
      </p:sp>
      <p:sp>
        <p:nvSpPr>
          <p:cNvPr id="8" name="Ograda datuma 4"/>
          <p:cNvSpPr>
            <a:spLocks noGrp="1"/>
          </p:cNvSpPr>
          <p:nvPr>
            <p:ph type="dt" sz="half" idx="10"/>
          </p:nvPr>
        </p:nvSpPr>
        <p:spPr/>
        <p:txBody>
          <a:bodyPr/>
          <a:lstStyle>
            <a:lvl1pPr>
              <a:defRPr/>
            </a:lvl1pPr>
            <a:extLst/>
          </a:lstStyle>
          <a:p>
            <a:pPr>
              <a:defRPr/>
            </a:pPr>
            <a:fld id="{D7BB5E69-6452-4CCF-A794-ADA96F998821}" type="datetimeFigureOut">
              <a:rPr lang="en-US"/>
              <a:pPr>
                <a:defRPr/>
              </a:pPr>
              <a:t>10/4/2010</a:t>
            </a:fld>
            <a:endParaRPr lang="en-US"/>
          </a:p>
        </p:txBody>
      </p:sp>
      <p:sp>
        <p:nvSpPr>
          <p:cNvPr id="9" name="Ograda noge 5"/>
          <p:cNvSpPr>
            <a:spLocks noGrp="1"/>
          </p:cNvSpPr>
          <p:nvPr>
            <p:ph type="ftr" sz="quarter" idx="11"/>
          </p:nvPr>
        </p:nvSpPr>
        <p:spPr/>
        <p:txBody>
          <a:bodyPr/>
          <a:lstStyle>
            <a:lvl1pPr>
              <a:defRPr/>
            </a:lvl1pPr>
            <a:extLst/>
          </a:lstStyle>
          <a:p>
            <a:pPr>
              <a:defRPr/>
            </a:pPr>
            <a:endParaRPr lang="en-US"/>
          </a:p>
        </p:txBody>
      </p:sp>
      <p:sp>
        <p:nvSpPr>
          <p:cNvPr id="10" name="Ograda številke diapozitiva 6"/>
          <p:cNvSpPr>
            <a:spLocks noGrp="1"/>
          </p:cNvSpPr>
          <p:nvPr>
            <p:ph type="sldNum" sz="quarter" idx="12"/>
          </p:nvPr>
        </p:nvSpPr>
        <p:spPr/>
        <p:txBody>
          <a:bodyPr/>
          <a:lstStyle>
            <a:lvl1pPr>
              <a:defRPr/>
            </a:lvl1pPr>
            <a:extLst/>
          </a:lstStyle>
          <a:p>
            <a:pPr>
              <a:defRPr/>
            </a:pPr>
            <a:fld id="{2FE8D945-6374-464F-83E0-14F592013C20}" type="slidenum">
              <a:rPr lang="en-US"/>
              <a:pPr>
                <a:defRPr/>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Torta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Elipsa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Krof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Pravokotnik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Ograda naslova 4"/>
          <p:cNvSpPr>
            <a:spLocks noGrp="1"/>
          </p:cNvSpPr>
          <p:nvPr>
            <p:ph type="title"/>
          </p:nvPr>
        </p:nvSpPr>
        <p:spPr>
          <a:xfrm>
            <a:off x="1435100" y="274638"/>
            <a:ext cx="7499350" cy="1143000"/>
          </a:xfrm>
          <a:prstGeom prst="rect">
            <a:avLst/>
          </a:prstGeom>
        </p:spPr>
        <p:txBody>
          <a:bodyPr anchor="ctr">
            <a:normAutofit/>
          </a:bodyPr>
          <a:lstStyle>
            <a:extLst/>
          </a:lstStyle>
          <a:p>
            <a:r>
              <a:rPr lang="sl-SI" smtClean="0"/>
              <a:t>Kliknite, če želite urediti slog naslova matrice</a:t>
            </a:r>
            <a:endParaRPr lang="en-US"/>
          </a:p>
        </p:txBody>
      </p:sp>
      <p:sp>
        <p:nvSpPr>
          <p:cNvPr id="1033" name="Ograda besedila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smtClean="0"/>
          </a:p>
        </p:txBody>
      </p:sp>
      <p:sp>
        <p:nvSpPr>
          <p:cNvPr id="24" name="Ograda datuma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smtClean="0">
                <a:solidFill>
                  <a:schemeClr val="bg2">
                    <a:shade val="50000"/>
                    <a:satMod val="200000"/>
                  </a:schemeClr>
                </a:solidFill>
                <a:latin typeface="+mn-lt"/>
              </a:defRPr>
            </a:lvl1pPr>
            <a:extLst/>
          </a:lstStyle>
          <a:p>
            <a:pPr>
              <a:defRPr/>
            </a:pPr>
            <a:fld id="{17AFDD2B-974E-4AB1-98AD-B1769AD19DE0}" type="datetimeFigureOut">
              <a:rPr lang="en-US"/>
              <a:pPr>
                <a:defRPr/>
              </a:pPr>
              <a:t>10/4/2010</a:t>
            </a:fld>
            <a:endParaRPr lang="en-US"/>
          </a:p>
        </p:txBody>
      </p:sp>
      <p:sp>
        <p:nvSpPr>
          <p:cNvPr id="10" name="Ograda noge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en-US"/>
          </a:p>
        </p:txBody>
      </p:sp>
      <p:sp>
        <p:nvSpPr>
          <p:cNvPr id="22" name="Ograda številke diapozitiva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smtClean="0">
                <a:solidFill>
                  <a:schemeClr val="bg2">
                    <a:shade val="50000"/>
                    <a:satMod val="200000"/>
                  </a:schemeClr>
                </a:solidFill>
                <a:effectLst/>
                <a:latin typeface="+mn-lt"/>
              </a:defRPr>
            </a:lvl1pPr>
            <a:extLst/>
          </a:lstStyle>
          <a:p>
            <a:pPr>
              <a:defRPr/>
            </a:pPr>
            <a:fld id="{6776DCA5-6362-4A11-A377-6B27E5F61018}" type="slidenum">
              <a:rPr lang="en-US"/>
              <a:pPr>
                <a:defRPr/>
              </a:pPr>
              <a:t>‹#›</a:t>
            </a:fld>
            <a:endParaRPr lang="en-US"/>
          </a:p>
        </p:txBody>
      </p:sp>
      <p:sp>
        <p:nvSpPr>
          <p:cNvPr id="15" name="Pravokotnik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20" r:id="rId1"/>
    <p:sldLayoutId id="2147483719" r:id="rId2"/>
    <p:sldLayoutId id="2147483721" r:id="rId3"/>
    <p:sldLayoutId id="2147483718" r:id="rId4"/>
    <p:sldLayoutId id="2147483722" r:id="rId5"/>
    <p:sldLayoutId id="2147483717" r:id="rId6"/>
    <p:sldLayoutId id="2147483723" r:id="rId7"/>
    <p:sldLayoutId id="2147483724" r:id="rId8"/>
    <p:sldLayoutId id="2147483725" r:id="rId9"/>
    <p:sldLayoutId id="2147483716" r:id="rId10"/>
    <p:sldLayoutId id="2147483715" r:id="rId11"/>
  </p:sldLayoutIdLst>
  <p:transition spd="slow">
    <p:fade/>
  </p:transition>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18"/>
        </a:defRPr>
      </a:lvl2pPr>
      <a:lvl3pPr algn="l" rtl="0" fontAlgn="base">
        <a:spcBef>
          <a:spcPct val="0"/>
        </a:spcBef>
        <a:spcAft>
          <a:spcPct val="0"/>
        </a:spcAft>
        <a:defRPr sz="4300">
          <a:solidFill>
            <a:srgbClr val="572314"/>
          </a:solidFill>
          <a:latin typeface="Gill Sans MT" pitchFamily="34" charset="-18"/>
        </a:defRPr>
      </a:lvl3pPr>
      <a:lvl4pPr algn="l" rtl="0" fontAlgn="base">
        <a:spcBef>
          <a:spcPct val="0"/>
        </a:spcBef>
        <a:spcAft>
          <a:spcPct val="0"/>
        </a:spcAft>
        <a:defRPr sz="4300">
          <a:solidFill>
            <a:srgbClr val="572314"/>
          </a:solidFill>
          <a:latin typeface="Gill Sans MT" pitchFamily="34" charset="-18"/>
        </a:defRPr>
      </a:lvl4pPr>
      <a:lvl5pPr algn="l" rtl="0" fontAlgn="base">
        <a:spcBef>
          <a:spcPct val="0"/>
        </a:spcBef>
        <a:spcAft>
          <a:spcPct val="0"/>
        </a:spcAft>
        <a:defRPr sz="4300">
          <a:solidFill>
            <a:srgbClr val="572314"/>
          </a:solidFill>
          <a:latin typeface="Gill Sans MT" pitchFamily="34" charset="-18"/>
        </a:defRPr>
      </a:lvl5pPr>
      <a:lvl6pPr marL="457200" algn="l" rtl="0" fontAlgn="base">
        <a:spcBef>
          <a:spcPct val="0"/>
        </a:spcBef>
        <a:spcAft>
          <a:spcPct val="0"/>
        </a:spcAft>
        <a:defRPr sz="4300">
          <a:solidFill>
            <a:srgbClr val="572314"/>
          </a:solidFill>
          <a:latin typeface="Gill Sans MT" pitchFamily="34" charset="-18"/>
        </a:defRPr>
      </a:lvl6pPr>
      <a:lvl7pPr marL="914400" algn="l" rtl="0" fontAlgn="base">
        <a:spcBef>
          <a:spcPct val="0"/>
        </a:spcBef>
        <a:spcAft>
          <a:spcPct val="0"/>
        </a:spcAft>
        <a:defRPr sz="4300">
          <a:solidFill>
            <a:srgbClr val="572314"/>
          </a:solidFill>
          <a:latin typeface="Gill Sans MT" pitchFamily="34" charset="-18"/>
        </a:defRPr>
      </a:lvl7pPr>
      <a:lvl8pPr marL="1371600" algn="l" rtl="0" fontAlgn="base">
        <a:spcBef>
          <a:spcPct val="0"/>
        </a:spcBef>
        <a:spcAft>
          <a:spcPct val="0"/>
        </a:spcAft>
        <a:defRPr sz="4300">
          <a:solidFill>
            <a:srgbClr val="572314"/>
          </a:solidFill>
          <a:latin typeface="Gill Sans MT" pitchFamily="34" charset="-18"/>
        </a:defRPr>
      </a:lvl8pPr>
      <a:lvl9pPr marL="1828800" algn="l" rtl="0" fontAlgn="base">
        <a:spcBef>
          <a:spcPct val="0"/>
        </a:spcBef>
        <a:spcAft>
          <a:spcPct val="0"/>
        </a:spcAft>
        <a:defRPr sz="4300">
          <a:solidFill>
            <a:srgbClr val="572314"/>
          </a:solidFill>
          <a:latin typeface="Gill Sans MT" pitchFamily="34" charset="-18"/>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045592" y="764704"/>
            <a:ext cx="8062912" cy="5256584"/>
          </a:xfrm>
        </p:spPr>
        <p:txBody>
          <a:bodyPr>
            <a:normAutofit fontScale="90000"/>
          </a:bodyPr>
          <a:lstStyle/>
          <a:p>
            <a:pPr algn="ctr" fontAlgn="auto">
              <a:spcAft>
                <a:spcPts val="0"/>
              </a:spcAft>
              <a:defRPr/>
            </a:pPr>
            <a:r>
              <a:rPr lang="sl-SI" sz="4900" b="1" dirty="0" smtClean="0">
                <a:ln w="12700">
                  <a:solidFill>
                    <a:schemeClr val="tx2">
                      <a:satMod val="155000"/>
                    </a:schemeClr>
                  </a:solidFill>
                  <a:prstDash val="solid"/>
                </a:ln>
                <a:solidFill>
                  <a:schemeClr val="bg2">
                    <a:tint val="85000"/>
                    <a:satMod val="155000"/>
                  </a:schemeClr>
                </a:solidFill>
                <a:effectLst>
                  <a:outerShdw blurRad="50800" dist="38100" dir="2700000" algn="tl" rotWithShape="0">
                    <a:prstClr val="black">
                      <a:alpha val="40000"/>
                    </a:prstClr>
                  </a:outerShdw>
                </a:effectLst>
                <a:latin typeface="+mn-lt"/>
                <a:ea typeface="+mn-ea"/>
                <a:cs typeface="+mn-cs"/>
              </a:rPr>
              <a:t>V energetsko varčnem vrtcu </a:t>
            </a:r>
            <a:r>
              <a:rPr lang="sl-SI" sz="4900" b="1" dirty="0" err="1" smtClean="0">
                <a:ln w="12700">
                  <a:solidFill>
                    <a:schemeClr val="tx2">
                      <a:satMod val="155000"/>
                    </a:schemeClr>
                  </a:solidFill>
                  <a:prstDash val="solid"/>
                </a:ln>
                <a:solidFill>
                  <a:schemeClr val="bg2">
                    <a:tint val="85000"/>
                    <a:satMod val="155000"/>
                  </a:schemeClr>
                </a:solidFill>
                <a:effectLst>
                  <a:outerShdw blurRad="50800" dist="38100" dir="2700000" algn="tl" rotWithShape="0">
                    <a:prstClr val="black">
                      <a:alpha val="40000"/>
                    </a:prstClr>
                  </a:outerShdw>
                </a:effectLst>
                <a:latin typeface="+mn-lt"/>
                <a:ea typeface="+mn-ea"/>
                <a:cs typeface="+mn-cs"/>
              </a:rPr>
              <a:t>Manka</a:t>
            </a:r>
            <a:r>
              <a:rPr lang="sl-SI" sz="4900" b="1" dirty="0" smtClean="0">
                <a:ln w="12700">
                  <a:solidFill>
                    <a:schemeClr val="tx2">
                      <a:satMod val="155000"/>
                    </a:schemeClr>
                  </a:solidFill>
                  <a:prstDash val="solid"/>
                </a:ln>
                <a:solidFill>
                  <a:schemeClr val="bg2">
                    <a:tint val="85000"/>
                    <a:satMod val="155000"/>
                  </a:schemeClr>
                </a:solidFill>
                <a:effectLst>
                  <a:outerShdw blurRad="50800" dist="38100" dir="2700000" algn="tl" rotWithShape="0">
                    <a:prstClr val="black">
                      <a:alpha val="40000"/>
                    </a:prstClr>
                  </a:outerShdw>
                </a:effectLst>
                <a:latin typeface="+mn-lt"/>
                <a:ea typeface="+mn-ea"/>
                <a:cs typeface="+mn-cs"/>
              </a:rPr>
              <a:t> Golarja Gornja Radgona s sodobnimi pedagoško-didaktičnimi pristopi živimo in ustvarjamo za današnji in jutrišnji dan</a:t>
            </a:r>
            <a:r>
              <a:rPr lang="sl-SI" sz="4400" b="1" dirty="0" smtClean="0">
                <a:ln w="12700">
                  <a:solidFill>
                    <a:schemeClr val="tx2">
                      <a:satMod val="155000"/>
                    </a:schemeClr>
                  </a:solidFill>
                  <a:prstDash val="solid"/>
                </a:ln>
                <a:solidFill>
                  <a:schemeClr val="bg2">
                    <a:tint val="85000"/>
                    <a:satMod val="155000"/>
                  </a:schemeClr>
                </a:solidFill>
                <a:effectLst>
                  <a:outerShdw blurRad="50800" dist="38100" dir="2700000" algn="tl" rotWithShape="0">
                    <a:prstClr val="black">
                      <a:alpha val="40000"/>
                    </a:prstClr>
                  </a:outerShdw>
                </a:effectLst>
                <a:latin typeface="+mn-lt"/>
                <a:ea typeface="+mn-ea"/>
                <a:cs typeface="+mn-cs"/>
              </a:rPr>
              <a:t/>
            </a:r>
            <a:br>
              <a:rPr lang="sl-SI" sz="4400" b="1" dirty="0" smtClean="0">
                <a:ln w="12700">
                  <a:solidFill>
                    <a:schemeClr val="tx2">
                      <a:satMod val="155000"/>
                    </a:schemeClr>
                  </a:solidFill>
                  <a:prstDash val="solid"/>
                </a:ln>
                <a:solidFill>
                  <a:schemeClr val="bg2">
                    <a:tint val="85000"/>
                    <a:satMod val="155000"/>
                  </a:schemeClr>
                </a:solidFill>
                <a:effectLst>
                  <a:outerShdw blurRad="50800" dist="38100" dir="2700000" algn="tl" rotWithShape="0">
                    <a:prstClr val="black">
                      <a:alpha val="40000"/>
                    </a:prstClr>
                  </a:outerShdw>
                </a:effectLst>
                <a:latin typeface="+mn-lt"/>
                <a:ea typeface="+mn-ea"/>
                <a:cs typeface="+mn-cs"/>
              </a:rPr>
            </a:br>
            <a:r>
              <a:rPr lang="sl-SI" sz="4400" b="1" dirty="0" smtClean="0">
                <a:ln w="12700">
                  <a:solidFill>
                    <a:schemeClr val="tx2">
                      <a:satMod val="155000"/>
                    </a:schemeClr>
                  </a:solidFill>
                  <a:prstDash val="solid"/>
                </a:ln>
                <a:solidFill>
                  <a:schemeClr val="bg2">
                    <a:tint val="85000"/>
                    <a:satMod val="155000"/>
                  </a:schemeClr>
                </a:solidFill>
                <a:effectLst>
                  <a:outerShdw blurRad="50800" dist="38100" dir="2700000" algn="tl" rotWithShape="0">
                    <a:prstClr val="black">
                      <a:alpha val="40000"/>
                    </a:prstClr>
                  </a:outerShdw>
                </a:effectLst>
                <a:latin typeface="+mn-lt"/>
                <a:ea typeface="+mn-ea"/>
                <a:cs typeface="+mn-cs"/>
              </a:rPr>
              <a:t/>
            </a:r>
            <a:br>
              <a:rPr lang="sl-SI" sz="4400" b="1" dirty="0" smtClean="0">
                <a:ln w="12700">
                  <a:solidFill>
                    <a:schemeClr val="tx2">
                      <a:satMod val="155000"/>
                    </a:schemeClr>
                  </a:solidFill>
                  <a:prstDash val="solid"/>
                </a:ln>
                <a:solidFill>
                  <a:schemeClr val="bg2">
                    <a:tint val="85000"/>
                    <a:satMod val="155000"/>
                  </a:schemeClr>
                </a:solidFill>
                <a:effectLst>
                  <a:outerShdw blurRad="50800" dist="38100" dir="2700000" algn="tl" rotWithShape="0">
                    <a:prstClr val="black">
                      <a:alpha val="40000"/>
                    </a:prstClr>
                  </a:outerShdw>
                </a:effectLst>
                <a:latin typeface="+mn-lt"/>
                <a:ea typeface="+mn-ea"/>
                <a:cs typeface="+mn-cs"/>
              </a:rPr>
            </a:br>
            <a:r>
              <a:rPr lang="sl-SI" sz="3100" b="1" i="1" dirty="0" smtClean="0">
                <a:ln w="12700">
                  <a:solidFill>
                    <a:schemeClr val="tx2">
                      <a:satMod val="155000"/>
                    </a:schemeClr>
                  </a:solidFill>
                  <a:prstDash val="solid"/>
                </a:ln>
                <a:solidFill>
                  <a:schemeClr val="bg2">
                    <a:tint val="85000"/>
                    <a:satMod val="155000"/>
                  </a:schemeClr>
                </a:solidFill>
                <a:effectLst>
                  <a:outerShdw blurRad="50800" dist="38100" dir="2700000" algn="tl" rotWithShape="0">
                    <a:prstClr val="black">
                      <a:alpha val="40000"/>
                    </a:prstClr>
                  </a:outerShdw>
                </a:effectLst>
                <a:latin typeface="+mn-lt"/>
                <a:ea typeface="+mn-ea"/>
                <a:cs typeface="+mn-cs"/>
              </a:rPr>
              <a:t>Breda Forjanič, univ. dipl. soc. ped.</a:t>
            </a:r>
            <a:endParaRPr lang="en-US" sz="4400" b="1" i="1" dirty="0">
              <a:ln w="12700">
                <a:solidFill>
                  <a:schemeClr val="tx2">
                    <a:satMod val="155000"/>
                  </a:schemeClr>
                </a:solidFill>
                <a:prstDash val="solid"/>
              </a:ln>
              <a:solidFill>
                <a:schemeClr val="bg2">
                  <a:tint val="85000"/>
                  <a:satMod val="155000"/>
                </a:schemeClr>
              </a:solidFill>
              <a:effectLst>
                <a:outerShdw blurRad="50800" dist="38100" dir="2700000" algn="tl" rotWithShape="0">
                  <a:prstClr val="black">
                    <a:alpha val="40000"/>
                  </a:prstClr>
                </a:outerShdw>
              </a:effectLst>
              <a:latin typeface="+mn-lt"/>
              <a:ea typeface="+mn-ea"/>
              <a:cs typeface="+mn-cs"/>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jeZBesedilom 5"/>
          <p:cNvSpPr txBox="1"/>
          <p:nvPr/>
        </p:nvSpPr>
        <p:spPr>
          <a:xfrm>
            <a:off x="1187624" y="1772816"/>
            <a:ext cx="7704856" cy="553998"/>
          </a:xfrm>
          <a:prstGeom prst="rect">
            <a:avLst/>
          </a:prstGeom>
          <a:noFill/>
          <a:effectLst>
            <a:outerShdw blurRad="50800" dist="38100" dir="2700000" algn="tl" rotWithShape="0">
              <a:prstClr val="black">
                <a:alpha val="40000"/>
              </a:prstClr>
            </a:outerShdw>
          </a:effectLst>
        </p:spPr>
        <p:txBody>
          <a:bodyPr>
            <a:spAutoFit/>
          </a:bodyPr>
          <a:lstStyle/>
          <a:p>
            <a:pPr algn="just" fontAlgn="auto">
              <a:spcBef>
                <a:spcPts val="0"/>
              </a:spcBef>
              <a:spcAft>
                <a:spcPts val="0"/>
              </a:spcAft>
              <a:defRPr/>
            </a:pPr>
            <a:r>
              <a:rPr lang="sl-SI"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Energetsko varčen vrtec</a:t>
            </a:r>
            <a:endParaRPr lang="sl-SI"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
        <p:nvSpPr>
          <p:cNvPr id="3" name="PoljeZBesedilom 2"/>
          <p:cNvSpPr txBox="1"/>
          <p:nvPr/>
        </p:nvSpPr>
        <p:spPr>
          <a:xfrm>
            <a:off x="1187624" y="3068960"/>
            <a:ext cx="7704856" cy="553998"/>
          </a:xfrm>
          <a:prstGeom prst="rect">
            <a:avLst/>
          </a:prstGeom>
          <a:noFill/>
          <a:effectLst>
            <a:outerShdw blurRad="50800" dist="38100" dir="2700000" algn="tl" rotWithShape="0">
              <a:prstClr val="black">
                <a:alpha val="40000"/>
              </a:prstClr>
            </a:outerShdw>
          </a:effectLst>
        </p:spPr>
        <p:txBody>
          <a:bodyPr>
            <a:spAutoFit/>
          </a:bodyPr>
          <a:lstStyle/>
          <a:p>
            <a:pPr algn="just" fontAlgn="auto">
              <a:spcBef>
                <a:spcPts val="0"/>
              </a:spcBef>
              <a:spcAft>
                <a:spcPts val="0"/>
              </a:spcAft>
              <a:defRPr/>
            </a:pPr>
            <a:r>
              <a:rPr lang="sl-SI"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Sodobni pedagoško – didaktični pristopi</a:t>
            </a:r>
            <a:endParaRPr lang="sl-SI"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
        <p:nvSpPr>
          <p:cNvPr id="4" name="PoljeZBesedilom 3"/>
          <p:cNvSpPr txBox="1"/>
          <p:nvPr/>
        </p:nvSpPr>
        <p:spPr>
          <a:xfrm>
            <a:off x="1187624" y="4387170"/>
            <a:ext cx="7704856" cy="1015663"/>
          </a:xfrm>
          <a:prstGeom prst="rect">
            <a:avLst/>
          </a:prstGeom>
          <a:noFill/>
          <a:effectLst>
            <a:outerShdw blurRad="50800" dist="38100" dir="2700000" algn="tl" rotWithShape="0">
              <a:prstClr val="black">
                <a:alpha val="40000"/>
              </a:prstClr>
            </a:outerShdw>
          </a:effectLst>
        </p:spPr>
        <p:txBody>
          <a:bodyPr>
            <a:spAutoFit/>
          </a:bodyPr>
          <a:lstStyle/>
          <a:p>
            <a:pPr algn="just" fontAlgn="auto">
              <a:spcBef>
                <a:spcPts val="0"/>
              </a:spcBef>
              <a:spcAft>
                <a:spcPts val="0"/>
              </a:spcAft>
              <a:defRPr/>
            </a:pPr>
            <a:r>
              <a:rPr lang="sl-SI"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Živimo in ustvarjamo za današnji in jutrišnji dan</a:t>
            </a:r>
            <a:endParaRPr lang="sl-SI"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jeZBesedilom 5"/>
          <p:cNvSpPr txBox="1"/>
          <p:nvPr/>
        </p:nvSpPr>
        <p:spPr>
          <a:xfrm>
            <a:off x="1187624" y="404664"/>
            <a:ext cx="7704856" cy="4493538"/>
          </a:xfrm>
          <a:prstGeom prst="rect">
            <a:avLst/>
          </a:prstGeom>
          <a:noFill/>
          <a:effectLst>
            <a:outerShdw blurRad="50800" dist="38100" dir="2700000" algn="tl" rotWithShape="0">
              <a:prstClr val="black">
                <a:alpha val="40000"/>
              </a:prstClr>
            </a:outerShdw>
          </a:effectLst>
        </p:spPr>
        <p:txBody>
          <a:bodyPr>
            <a:spAutoFit/>
          </a:bodyPr>
          <a:lstStyle/>
          <a:p>
            <a:pPr algn="just" fontAlgn="auto">
              <a:spcBef>
                <a:spcPts val="0"/>
              </a:spcBef>
              <a:spcAft>
                <a:spcPts val="0"/>
              </a:spcAft>
              <a:defRPr/>
            </a:pPr>
            <a:r>
              <a:rPr lang="sl-SI" sz="3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Eko</a:t>
            </a:r>
            <a:r>
              <a:rPr lang="sl-SI"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 projekti vrtca v šolskem letu 2009/10</a:t>
            </a:r>
            <a:endParaRPr lang="sl-SI"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a:p>
            <a:pPr algn="just" fontAlgn="auto">
              <a:spcBef>
                <a:spcPts val="0"/>
              </a:spcBef>
              <a:spcAft>
                <a:spcPts val="0"/>
              </a:spcAft>
              <a:defRPr/>
            </a:pPr>
            <a:endParaRPr lang="sl-SI" sz="3200" dirty="0">
              <a:latin typeface="+mn-lt"/>
            </a:endParaRPr>
          </a:p>
          <a:p>
            <a:pPr algn="just" fontAlgn="auto">
              <a:spcBef>
                <a:spcPts val="0"/>
              </a:spcBef>
              <a:spcAft>
                <a:spcPts val="0"/>
              </a:spcAft>
              <a:buFont typeface="Arial" pitchFamily="34" charset="0"/>
              <a:buChar char="•"/>
              <a:defRPr/>
            </a:pPr>
            <a:r>
              <a:rPr lang="sl-SI" sz="3200" dirty="0">
                <a:latin typeface="+mn-lt"/>
              </a:rPr>
              <a:t> </a:t>
            </a:r>
            <a:r>
              <a:rPr lang="sl-SI" sz="3200" dirty="0" err="1">
                <a:latin typeface="+mn-lt"/>
              </a:rPr>
              <a:t>Eko</a:t>
            </a:r>
            <a:r>
              <a:rPr lang="sl-SI" sz="3200" dirty="0">
                <a:latin typeface="+mn-lt"/>
              </a:rPr>
              <a:t> šola kot način življenja</a:t>
            </a:r>
          </a:p>
          <a:p>
            <a:pPr algn="just" fontAlgn="auto">
              <a:spcBef>
                <a:spcPts val="0"/>
              </a:spcBef>
              <a:spcAft>
                <a:spcPts val="0"/>
              </a:spcAft>
              <a:buFont typeface="Arial" pitchFamily="34" charset="0"/>
              <a:buChar char="•"/>
              <a:defRPr/>
            </a:pPr>
            <a:r>
              <a:rPr lang="sl-SI" sz="3200" dirty="0">
                <a:latin typeface="+mn-lt"/>
              </a:rPr>
              <a:t> </a:t>
            </a:r>
            <a:r>
              <a:rPr lang="sl-SI" sz="3200" dirty="0">
                <a:latin typeface="+mn-lt"/>
              </a:rPr>
              <a:t>Zgodnje naravoslovje - vse v enem krogu: 		</a:t>
            </a:r>
            <a:r>
              <a:rPr lang="sl-SI" sz="3200" dirty="0">
                <a:solidFill>
                  <a:schemeClr val="accent3">
                    <a:lumMod val="60000"/>
                    <a:lumOff val="40000"/>
                  </a:schemeClr>
                </a:solidFill>
                <a:latin typeface="+mn-lt"/>
              </a:rPr>
              <a:t>človek </a:t>
            </a:r>
            <a:r>
              <a:rPr lang="sl-SI" sz="3200" dirty="0">
                <a:solidFill>
                  <a:schemeClr val="tx1">
                    <a:lumMod val="65000"/>
                    <a:lumOff val="35000"/>
                  </a:schemeClr>
                </a:solidFill>
                <a:latin typeface="+mn-lt"/>
              </a:rPr>
              <a:t>– </a:t>
            </a:r>
            <a:r>
              <a:rPr lang="sl-SI" sz="3200" dirty="0">
                <a:solidFill>
                  <a:schemeClr val="accent2">
                    <a:lumMod val="75000"/>
                  </a:schemeClr>
                </a:solidFill>
                <a:latin typeface="+mn-lt"/>
              </a:rPr>
              <a:t>čebela </a:t>
            </a:r>
            <a:r>
              <a:rPr lang="sl-SI" sz="3200" dirty="0">
                <a:solidFill>
                  <a:schemeClr val="tx1">
                    <a:lumMod val="65000"/>
                    <a:lumOff val="35000"/>
                  </a:schemeClr>
                </a:solidFill>
                <a:latin typeface="+mn-lt"/>
              </a:rPr>
              <a:t>– </a:t>
            </a:r>
            <a:r>
              <a:rPr lang="sl-SI" sz="3200" dirty="0">
                <a:solidFill>
                  <a:schemeClr val="accent5">
                    <a:lumMod val="60000"/>
                    <a:lumOff val="40000"/>
                  </a:schemeClr>
                </a:solidFill>
                <a:latin typeface="+mn-lt"/>
              </a:rPr>
              <a:t>cvet </a:t>
            </a:r>
            <a:r>
              <a:rPr lang="sl-SI" sz="3200" dirty="0">
                <a:solidFill>
                  <a:schemeClr val="tx1">
                    <a:lumMod val="65000"/>
                    <a:lumOff val="35000"/>
                  </a:schemeClr>
                </a:solidFill>
                <a:latin typeface="+mn-lt"/>
              </a:rPr>
              <a:t>– </a:t>
            </a:r>
            <a:r>
              <a:rPr lang="sl-SI" sz="3200" dirty="0">
                <a:solidFill>
                  <a:srgbClr val="FFFF00"/>
                </a:solidFill>
                <a:latin typeface="+mn-lt"/>
              </a:rPr>
              <a:t>med </a:t>
            </a:r>
            <a:r>
              <a:rPr lang="sl-SI" sz="3200" dirty="0">
                <a:solidFill>
                  <a:schemeClr val="tx1">
                    <a:lumMod val="65000"/>
                    <a:lumOff val="35000"/>
                  </a:schemeClr>
                </a:solidFill>
                <a:latin typeface="+mn-lt"/>
              </a:rPr>
              <a:t>- </a:t>
            </a:r>
            <a:r>
              <a:rPr lang="sl-SI" sz="3200" dirty="0">
                <a:solidFill>
                  <a:schemeClr val="accent1">
                    <a:lumMod val="75000"/>
                  </a:schemeClr>
                </a:solidFill>
                <a:latin typeface="+mn-lt"/>
              </a:rPr>
              <a:t>sad</a:t>
            </a:r>
          </a:p>
          <a:p>
            <a:pPr algn="just" fontAlgn="auto">
              <a:spcBef>
                <a:spcPts val="0"/>
              </a:spcBef>
              <a:spcAft>
                <a:spcPts val="0"/>
              </a:spcAft>
              <a:buFont typeface="Arial" pitchFamily="34" charset="0"/>
              <a:buChar char="•"/>
              <a:defRPr/>
            </a:pPr>
            <a:r>
              <a:rPr lang="sl-SI" sz="3200" dirty="0">
                <a:latin typeface="+mn-lt"/>
              </a:rPr>
              <a:t> </a:t>
            </a:r>
            <a:r>
              <a:rPr lang="sl-SI" sz="3200" dirty="0">
                <a:latin typeface="+mn-lt"/>
              </a:rPr>
              <a:t>doživljanje narave v različnih okoljih skozi letne čase</a:t>
            </a:r>
          </a:p>
          <a:p>
            <a:pPr algn="just" fontAlgn="auto">
              <a:spcBef>
                <a:spcPts val="0"/>
              </a:spcBef>
              <a:spcAft>
                <a:spcPts val="0"/>
              </a:spcAft>
              <a:buFont typeface="Arial" pitchFamily="34" charset="0"/>
              <a:buChar char="•"/>
              <a:defRPr/>
            </a:pPr>
            <a:r>
              <a:rPr lang="sl-SI" sz="3200" dirty="0">
                <a:latin typeface="+mn-lt"/>
              </a:rPr>
              <a:t> </a:t>
            </a:r>
            <a:r>
              <a:rPr lang="sl-SI" sz="3200" dirty="0">
                <a:latin typeface="+mn-lt"/>
              </a:rPr>
              <a:t>živali in mi</a:t>
            </a:r>
          </a:p>
          <a:p>
            <a:pPr algn="just" fontAlgn="auto">
              <a:spcBef>
                <a:spcPts val="0"/>
              </a:spcBef>
              <a:spcAft>
                <a:spcPts val="0"/>
              </a:spcAft>
              <a:buFont typeface="Arial" pitchFamily="34" charset="0"/>
              <a:buChar char="•"/>
              <a:defRPr/>
            </a:pPr>
            <a:r>
              <a:rPr lang="sl-SI" sz="3200" dirty="0">
                <a:latin typeface="+mn-lt"/>
              </a:rPr>
              <a:t> </a:t>
            </a:r>
            <a:r>
              <a:rPr lang="sl-SI" sz="3200" dirty="0">
                <a:latin typeface="+mn-lt"/>
              </a:rPr>
              <a:t>voda kot življenjska vrednota</a:t>
            </a: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jeZBesedilom 5"/>
          <p:cNvSpPr txBox="1"/>
          <p:nvPr/>
        </p:nvSpPr>
        <p:spPr>
          <a:xfrm>
            <a:off x="1187624" y="404664"/>
            <a:ext cx="7704856" cy="5755422"/>
          </a:xfrm>
          <a:prstGeom prst="rect">
            <a:avLst/>
          </a:prstGeom>
          <a:noFill/>
          <a:effectLst>
            <a:outerShdw blurRad="50800" dist="38100" dir="2700000" algn="tl" rotWithShape="0">
              <a:prstClr val="black">
                <a:alpha val="40000"/>
              </a:prstClr>
            </a:outerShdw>
          </a:effectLst>
        </p:spPr>
        <p:txBody>
          <a:bodyPr>
            <a:spAutoFit/>
          </a:bodyPr>
          <a:lstStyle/>
          <a:p>
            <a:pPr algn="just" fontAlgn="auto">
              <a:spcBef>
                <a:spcPts val="0"/>
              </a:spcBef>
              <a:spcAft>
                <a:spcPts val="0"/>
              </a:spcAft>
              <a:defRPr/>
            </a:pPr>
            <a:r>
              <a:rPr lang="sl-SI" sz="3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Eko</a:t>
            </a:r>
            <a:r>
              <a:rPr lang="sl-SI"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 projekti vrtca v šolskem letu 2010/11 na državnem in mednarodnem nivoju:</a:t>
            </a:r>
            <a:endParaRPr lang="sl-SI"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a:p>
            <a:pPr algn="just" fontAlgn="auto">
              <a:spcBef>
                <a:spcPts val="0"/>
              </a:spcBef>
              <a:spcAft>
                <a:spcPts val="0"/>
              </a:spcAft>
              <a:defRPr/>
            </a:pPr>
            <a:endParaRPr lang="sl-SI" sz="3200" dirty="0">
              <a:latin typeface="+mn-lt"/>
            </a:endParaRPr>
          </a:p>
          <a:p>
            <a:pPr algn="just" fontAlgn="auto">
              <a:spcBef>
                <a:spcPts val="0"/>
              </a:spcBef>
              <a:spcAft>
                <a:spcPts val="0"/>
              </a:spcAft>
              <a:defRPr/>
            </a:pPr>
            <a:r>
              <a:rPr lang="sl-SI" sz="3200" dirty="0">
                <a:solidFill>
                  <a:srgbClr val="FF0000"/>
                </a:solidFill>
                <a:latin typeface="+mn-lt"/>
              </a:rPr>
              <a:t>Državni nivo:</a:t>
            </a:r>
          </a:p>
          <a:p>
            <a:pPr algn="just" fontAlgn="auto">
              <a:spcBef>
                <a:spcPts val="0"/>
              </a:spcBef>
              <a:spcAft>
                <a:spcPts val="0"/>
              </a:spcAft>
              <a:buFont typeface="Arial" pitchFamily="34" charset="0"/>
              <a:buChar char="•"/>
              <a:defRPr/>
            </a:pPr>
            <a:r>
              <a:rPr lang="sl-SI" sz="3000" dirty="0">
                <a:latin typeface="+mn-lt"/>
              </a:rPr>
              <a:t> </a:t>
            </a:r>
            <a:r>
              <a:rPr lang="sl-SI" sz="3000" dirty="0">
                <a:latin typeface="+mn-lt"/>
              </a:rPr>
              <a:t>zgodnje naravoslovje za trajnostni razvoj</a:t>
            </a:r>
          </a:p>
          <a:p>
            <a:pPr algn="just" fontAlgn="auto">
              <a:spcBef>
                <a:spcPts val="0"/>
              </a:spcBef>
              <a:spcAft>
                <a:spcPts val="0"/>
              </a:spcAft>
              <a:buFont typeface="Arial" pitchFamily="34" charset="0"/>
              <a:buChar char="•"/>
              <a:defRPr/>
            </a:pPr>
            <a:r>
              <a:rPr lang="sl-SI" sz="3000" dirty="0">
                <a:latin typeface="+mn-lt"/>
              </a:rPr>
              <a:t> </a:t>
            </a:r>
            <a:r>
              <a:rPr lang="sl-SI" sz="3000" dirty="0">
                <a:latin typeface="+mn-lt"/>
              </a:rPr>
              <a:t>rastline in živali mojega kraja skozi letne čase</a:t>
            </a:r>
          </a:p>
          <a:p>
            <a:pPr algn="just" fontAlgn="auto">
              <a:spcBef>
                <a:spcPts val="0"/>
              </a:spcBef>
              <a:spcAft>
                <a:spcPts val="0"/>
              </a:spcAft>
              <a:buFont typeface="Arial" pitchFamily="34" charset="0"/>
              <a:buChar char="•"/>
              <a:defRPr/>
            </a:pPr>
            <a:r>
              <a:rPr lang="sl-SI" sz="3000" dirty="0">
                <a:latin typeface="+mn-lt"/>
              </a:rPr>
              <a:t> </a:t>
            </a:r>
            <a:r>
              <a:rPr lang="sl-SI" sz="3000" dirty="0">
                <a:latin typeface="+mn-lt"/>
              </a:rPr>
              <a:t>odpadki</a:t>
            </a:r>
          </a:p>
          <a:p>
            <a:pPr algn="just" fontAlgn="auto">
              <a:spcBef>
                <a:spcPts val="0"/>
              </a:spcBef>
              <a:spcAft>
                <a:spcPts val="0"/>
              </a:spcAft>
              <a:buFont typeface="Arial" pitchFamily="34" charset="0"/>
              <a:buChar char="•"/>
              <a:defRPr/>
            </a:pPr>
            <a:r>
              <a:rPr lang="sl-SI" sz="3000" dirty="0">
                <a:latin typeface="+mn-lt"/>
              </a:rPr>
              <a:t> </a:t>
            </a:r>
            <a:r>
              <a:rPr lang="sl-SI" sz="3000" dirty="0">
                <a:latin typeface="+mn-lt"/>
              </a:rPr>
              <a:t>varčevanje in naravni vir (energija, voda)</a:t>
            </a:r>
          </a:p>
          <a:p>
            <a:pPr algn="just" fontAlgn="auto">
              <a:spcBef>
                <a:spcPts val="0"/>
              </a:spcBef>
              <a:spcAft>
                <a:spcPts val="0"/>
              </a:spcAft>
              <a:defRPr/>
            </a:pPr>
            <a:endParaRPr lang="sl-SI" sz="3200" dirty="0">
              <a:latin typeface="+mn-lt"/>
            </a:endParaRPr>
          </a:p>
          <a:p>
            <a:pPr algn="just" fontAlgn="auto">
              <a:spcBef>
                <a:spcPts val="0"/>
              </a:spcBef>
              <a:spcAft>
                <a:spcPts val="0"/>
              </a:spcAft>
              <a:defRPr/>
            </a:pPr>
            <a:r>
              <a:rPr lang="sl-SI" sz="3200" dirty="0">
                <a:solidFill>
                  <a:srgbClr val="FF0000"/>
                </a:solidFill>
                <a:latin typeface="+mn-lt"/>
              </a:rPr>
              <a:t>Mednarodni nivo:</a:t>
            </a:r>
          </a:p>
          <a:p>
            <a:pPr algn="just" fontAlgn="auto">
              <a:spcBef>
                <a:spcPts val="0"/>
              </a:spcBef>
              <a:spcAft>
                <a:spcPts val="0"/>
              </a:spcAft>
              <a:buFont typeface="Arial" pitchFamily="34" charset="0"/>
              <a:buChar char="•"/>
              <a:defRPr/>
            </a:pPr>
            <a:r>
              <a:rPr lang="sl-SI" sz="3000" dirty="0">
                <a:latin typeface="+mn-lt"/>
              </a:rPr>
              <a:t> </a:t>
            </a:r>
            <a:r>
              <a:rPr lang="sl-SI" sz="3000" dirty="0" err="1">
                <a:latin typeface="+mn-lt"/>
              </a:rPr>
              <a:t>Comenius</a:t>
            </a:r>
            <a:r>
              <a:rPr lang="sl-SI" sz="3000" dirty="0">
                <a:latin typeface="+mn-lt"/>
              </a:rPr>
              <a:t>: </a:t>
            </a:r>
            <a:r>
              <a:rPr lang="sl-SI" sz="3000" dirty="0" err="1">
                <a:latin typeface="+mn-lt"/>
              </a:rPr>
              <a:t>From</a:t>
            </a:r>
            <a:r>
              <a:rPr lang="sl-SI" sz="3000" dirty="0">
                <a:latin typeface="+mn-lt"/>
              </a:rPr>
              <a:t> </a:t>
            </a:r>
            <a:r>
              <a:rPr lang="sl-SI" sz="3000" dirty="0" err="1">
                <a:latin typeface="+mn-lt"/>
              </a:rPr>
              <a:t>the</a:t>
            </a:r>
            <a:r>
              <a:rPr lang="sl-SI" sz="3000" dirty="0">
                <a:latin typeface="+mn-lt"/>
              </a:rPr>
              <a:t> </a:t>
            </a:r>
            <a:r>
              <a:rPr lang="sl-SI" sz="3000" dirty="0" err="1">
                <a:latin typeface="+mn-lt"/>
              </a:rPr>
              <a:t>Waste</a:t>
            </a:r>
            <a:r>
              <a:rPr lang="sl-SI" sz="3000" dirty="0">
                <a:latin typeface="+mn-lt"/>
              </a:rPr>
              <a:t> </a:t>
            </a:r>
            <a:r>
              <a:rPr lang="sl-SI" sz="3000" dirty="0" err="1">
                <a:latin typeface="+mn-lt"/>
              </a:rPr>
              <a:t>Basket</a:t>
            </a:r>
            <a:endParaRPr lang="sl-SI" sz="3000" dirty="0">
              <a:latin typeface="+mn-lt"/>
            </a:endParaRPr>
          </a:p>
          <a:p>
            <a:pPr algn="just" fontAlgn="auto">
              <a:spcBef>
                <a:spcPts val="0"/>
              </a:spcBef>
              <a:spcAft>
                <a:spcPts val="0"/>
              </a:spcAft>
              <a:buFont typeface="Arial" pitchFamily="34" charset="0"/>
              <a:buChar char="•"/>
              <a:defRPr/>
            </a:pPr>
            <a:r>
              <a:rPr lang="sl-SI" sz="3000" dirty="0">
                <a:latin typeface="+mn-lt"/>
              </a:rPr>
              <a:t> </a:t>
            </a:r>
            <a:r>
              <a:rPr lang="sl-SI" sz="3000" dirty="0">
                <a:latin typeface="+mn-lt"/>
              </a:rPr>
              <a:t>Inovacijski projekt: Mura, naša mejna reka</a:t>
            </a:r>
            <a:endParaRPr lang="sl-SI" sz="3000" dirty="0">
              <a:latin typeface="+mn-lt"/>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jeZBesedilom 5"/>
          <p:cNvSpPr txBox="1"/>
          <p:nvPr/>
        </p:nvSpPr>
        <p:spPr>
          <a:xfrm>
            <a:off x="1187624" y="404664"/>
            <a:ext cx="7704856" cy="6432530"/>
          </a:xfrm>
          <a:prstGeom prst="rect">
            <a:avLst/>
          </a:prstGeom>
          <a:noFill/>
          <a:effectLst>
            <a:outerShdw blurRad="50800" dist="38100" dir="2700000" algn="tl" rotWithShape="0">
              <a:prstClr val="black">
                <a:alpha val="40000"/>
              </a:prstClr>
            </a:outerShdw>
          </a:effectLst>
        </p:spPr>
        <p:txBody>
          <a:bodyPr>
            <a:spAutoFit/>
          </a:bodyPr>
          <a:lstStyle/>
          <a:p>
            <a:pPr algn="just" fontAlgn="auto">
              <a:spcBef>
                <a:spcPts val="0"/>
              </a:spcBef>
              <a:spcAft>
                <a:spcPts val="0"/>
              </a:spcAft>
              <a:defRPr/>
            </a:pPr>
            <a:r>
              <a:rPr lang="sl-SI" sz="3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Eko</a:t>
            </a:r>
            <a:r>
              <a:rPr lang="sl-SI"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 projekti vrtca v šolskem letu 2010/11 na državnem in mednarodnem nivoju:</a:t>
            </a:r>
            <a:endParaRPr lang="sl-SI"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a:p>
            <a:pPr algn="just" fontAlgn="auto">
              <a:spcBef>
                <a:spcPts val="0"/>
              </a:spcBef>
              <a:spcAft>
                <a:spcPts val="0"/>
              </a:spcAft>
              <a:defRPr/>
            </a:pPr>
            <a:endParaRPr lang="sl-SI" sz="3200" dirty="0">
              <a:latin typeface="+mn-lt"/>
            </a:endParaRPr>
          </a:p>
          <a:p>
            <a:pPr algn="just" fontAlgn="auto">
              <a:spcBef>
                <a:spcPts val="0"/>
              </a:spcBef>
              <a:spcAft>
                <a:spcPts val="0"/>
              </a:spcAft>
              <a:defRPr/>
            </a:pPr>
            <a:r>
              <a:rPr lang="sl-SI" sz="3200" dirty="0">
                <a:solidFill>
                  <a:schemeClr val="accent1">
                    <a:lumMod val="75000"/>
                  </a:schemeClr>
                </a:solidFill>
                <a:latin typeface="+mn-lt"/>
              </a:rPr>
              <a:t>Izdaja priročnika:</a:t>
            </a:r>
          </a:p>
          <a:p>
            <a:pPr algn="just" fontAlgn="auto">
              <a:spcBef>
                <a:spcPts val="0"/>
              </a:spcBef>
              <a:spcAft>
                <a:spcPts val="0"/>
              </a:spcAft>
              <a:buFont typeface="Arial" pitchFamily="34" charset="0"/>
              <a:buChar char="•"/>
              <a:defRPr/>
            </a:pPr>
            <a:r>
              <a:rPr lang="sl-SI" sz="3200" dirty="0">
                <a:latin typeface="+mn-lt"/>
              </a:rPr>
              <a:t> </a:t>
            </a:r>
            <a:r>
              <a:rPr lang="sl-SI" sz="3200" dirty="0">
                <a:latin typeface="+mn-lt"/>
              </a:rPr>
              <a:t>Igrive kapljice</a:t>
            </a:r>
          </a:p>
          <a:p>
            <a:pPr algn="just" fontAlgn="auto">
              <a:spcBef>
                <a:spcPts val="0"/>
              </a:spcBef>
              <a:spcAft>
                <a:spcPts val="0"/>
              </a:spcAft>
              <a:buFont typeface="Arial" pitchFamily="34" charset="0"/>
              <a:buChar char="•"/>
              <a:defRPr/>
            </a:pPr>
            <a:r>
              <a:rPr lang="sl-SI" sz="3200" dirty="0">
                <a:latin typeface="+mn-lt"/>
              </a:rPr>
              <a:t> </a:t>
            </a:r>
            <a:r>
              <a:rPr lang="sl-SI" sz="3200" dirty="0">
                <a:latin typeface="+mn-lt"/>
              </a:rPr>
              <a:t>številne predstavitve </a:t>
            </a:r>
            <a:r>
              <a:rPr lang="sl-SI" sz="3200" dirty="0" err="1">
                <a:latin typeface="+mn-lt"/>
              </a:rPr>
              <a:t>eko</a:t>
            </a:r>
            <a:r>
              <a:rPr lang="sl-SI" sz="3200" dirty="0">
                <a:latin typeface="+mn-lt"/>
              </a:rPr>
              <a:t> projektov v medijih (tiskovne konference …)</a:t>
            </a:r>
          </a:p>
          <a:p>
            <a:pPr algn="just" fontAlgn="auto">
              <a:spcBef>
                <a:spcPts val="0"/>
              </a:spcBef>
              <a:spcAft>
                <a:spcPts val="0"/>
              </a:spcAft>
              <a:buFont typeface="Arial" pitchFamily="34" charset="0"/>
              <a:buChar char="•"/>
              <a:defRPr/>
            </a:pPr>
            <a:r>
              <a:rPr lang="sl-SI" sz="3200" dirty="0">
                <a:latin typeface="+mn-lt"/>
              </a:rPr>
              <a:t> </a:t>
            </a:r>
            <a:r>
              <a:rPr lang="sl-SI" sz="3200" dirty="0">
                <a:latin typeface="+mn-lt"/>
              </a:rPr>
              <a:t>delavnice s starši</a:t>
            </a:r>
          </a:p>
          <a:p>
            <a:pPr algn="just" fontAlgn="auto">
              <a:spcBef>
                <a:spcPts val="0"/>
              </a:spcBef>
              <a:spcAft>
                <a:spcPts val="0"/>
              </a:spcAft>
              <a:buFont typeface="Arial" pitchFamily="34" charset="0"/>
              <a:buChar char="•"/>
              <a:defRPr/>
            </a:pPr>
            <a:r>
              <a:rPr lang="sl-SI" sz="3200" dirty="0">
                <a:latin typeface="+mn-lt"/>
              </a:rPr>
              <a:t> </a:t>
            </a:r>
            <a:r>
              <a:rPr lang="sl-SI" sz="3200" dirty="0">
                <a:latin typeface="+mn-lt"/>
              </a:rPr>
              <a:t>sodelovanje na sejmu </a:t>
            </a:r>
            <a:r>
              <a:rPr lang="sl-SI" sz="3200" dirty="0" err="1">
                <a:latin typeface="+mn-lt"/>
              </a:rPr>
              <a:t>Altermed</a:t>
            </a:r>
            <a:endParaRPr lang="sl-SI" sz="3200" dirty="0">
              <a:latin typeface="+mn-lt"/>
            </a:endParaRPr>
          </a:p>
          <a:p>
            <a:pPr algn="just" fontAlgn="auto">
              <a:spcBef>
                <a:spcPts val="0"/>
              </a:spcBef>
              <a:spcAft>
                <a:spcPts val="0"/>
              </a:spcAft>
              <a:buFont typeface="Arial" pitchFamily="34" charset="0"/>
              <a:buChar char="•"/>
              <a:defRPr/>
            </a:pPr>
            <a:r>
              <a:rPr lang="sl-SI" sz="3200" dirty="0">
                <a:latin typeface="+mn-lt"/>
              </a:rPr>
              <a:t> </a:t>
            </a:r>
            <a:r>
              <a:rPr lang="sl-SI" sz="3200" dirty="0">
                <a:latin typeface="+mn-lt"/>
              </a:rPr>
              <a:t>predstavitev projektov na srečanju </a:t>
            </a:r>
            <a:r>
              <a:rPr lang="sl-SI" sz="3200" dirty="0" err="1">
                <a:latin typeface="+mn-lt"/>
              </a:rPr>
              <a:t>eko</a:t>
            </a:r>
            <a:r>
              <a:rPr lang="sl-SI" sz="3200" dirty="0">
                <a:latin typeface="+mn-lt"/>
              </a:rPr>
              <a:t> koordinatorjev 2010</a:t>
            </a:r>
          </a:p>
          <a:p>
            <a:pPr algn="just" fontAlgn="auto">
              <a:spcBef>
                <a:spcPts val="0"/>
              </a:spcBef>
              <a:spcAft>
                <a:spcPts val="0"/>
              </a:spcAft>
              <a:buFont typeface="Arial" pitchFamily="34" charset="0"/>
              <a:buChar char="•"/>
              <a:defRPr/>
            </a:pPr>
            <a:r>
              <a:rPr lang="sl-SI" sz="3200" dirty="0">
                <a:latin typeface="+mn-lt"/>
              </a:rPr>
              <a:t> </a:t>
            </a:r>
            <a:r>
              <a:rPr lang="sl-SI" sz="3200" dirty="0">
                <a:latin typeface="+mn-lt"/>
              </a:rPr>
              <a:t>predstavitev projekta na Cicibanovem dnevu.</a:t>
            </a:r>
            <a:endParaRPr lang="sl-SI" sz="3000" dirty="0">
              <a:latin typeface="+mn-lt"/>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jeZBesedilom 5"/>
          <p:cNvSpPr txBox="1"/>
          <p:nvPr/>
        </p:nvSpPr>
        <p:spPr>
          <a:xfrm>
            <a:off x="1187624" y="404664"/>
            <a:ext cx="7704856" cy="2985433"/>
          </a:xfrm>
          <a:prstGeom prst="rect">
            <a:avLst/>
          </a:prstGeom>
          <a:noFill/>
          <a:effectLst>
            <a:outerShdw blurRad="50800" dist="38100" dir="2700000" algn="tl" rotWithShape="0">
              <a:prstClr val="black">
                <a:alpha val="40000"/>
              </a:prstClr>
            </a:outerShdw>
          </a:effectLst>
        </p:spPr>
        <p:txBody>
          <a:bodyPr>
            <a:spAutoFit/>
          </a:bodyPr>
          <a:lstStyle/>
          <a:p>
            <a:pPr algn="just" fontAlgn="auto">
              <a:spcBef>
                <a:spcPts val="0"/>
              </a:spcBef>
              <a:spcAft>
                <a:spcPts val="0"/>
              </a:spcAft>
              <a:defRPr/>
            </a:pPr>
            <a:r>
              <a:rPr lang="sl-SI" sz="3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Eko</a:t>
            </a:r>
            <a:r>
              <a:rPr lang="sl-SI"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 projekti vrtca v šolskem letu 2010/11 na državnem in mednarodnem nivoju:</a:t>
            </a:r>
            <a:endParaRPr lang="sl-SI"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a:p>
            <a:pPr algn="just" fontAlgn="auto">
              <a:spcBef>
                <a:spcPts val="0"/>
              </a:spcBef>
              <a:spcAft>
                <a:spcPts val="0"/>
              </a:spcAft>
              <a:defRPr/>
            </a:pPr>
            <a:endParaRPr lang="sl-SI" sz="3200" dirty="0">
              <a:latin typeface="+mn-lt"/>
            </a:endParaRPr>
          </a:p>
          <a:p>
            <a:pPr algn="just" fontAlgn="auto">
              <a:spcBef>
                <a:spcPts val="0"/>
              </a:spcBef>
              <a:spcAft>
                <a:spcPts val="0"/>
              </a:spcAft>
              <a:buFont typeface="Arial" pitchFamily="34" charset="0"/>
              <a:buChar char="•"/>
              <a:defRPr/>
            </a:pPr>
            <a:r>
              <a:rPr lang="sl-SI" sz="3200" dirty="0">
                <a:latin typeface="+mn-lt"/>
              </a:rPr>
              <a:t> samostojni ekološki otok</a:t>
            </a:r>
          </a:p>
          <a:p>
            <a:pPr algn="just" fontAlgn="auto">
              <a:spcBef>
                <a:spcPts val="0"/>
              </a:spcBef>
              <a:spcAft>
                <a:spcPts val="0"/>
              </a:spcAft>
              <a:buFont typeface="Arial" pitchFamily="34" charset="0"/>
              <a:buChar char="•"/>
              <a:defRPr/>
            </a:pPr>
            <a:r>
              <a:rPr lang="sl-SI" sz="3200" dirty="0">
                <a:latin typeface="+mn-lt"/>
              </a:rPr>
              <a:t> </a:t>
            </a:r>
            <a:r>
              <a:rPr lang="sl-SI" sz="3200" dirty="0">
                <a:latin typeface="+mn-lt"/>
              </a:rPr>
              <a:t>ločeno zbiranje odpadkov v vseh igralnicah</a:t>
            </a:r>
          </a:p>
          <a:p>
            <a:pPr algn="just" fontAlgn="auto">
              <a:spcBef>
                <a:spcPts val="0"/>
              </a:spcBef>
              <a:spcAft>
                <a:spcPts val="0"/>
              </a:spcAft>
              <a:buFont typeface="Arial" pitchFamily="34" charset="0"/>
              <a:buChar char="•"/>
              <a:defRPr/>
            </a:pPr>
            <a:r>
              <a:rPr lang="sl-SI" sz="3200" dirty="0">
                <a:latin typeface="+mn-lt"/>
              </a:rPr>
              <a:t> </a:t>
            </a:r>
            <a:r>
              <a:rPr lang="sl-SI" sz="3200" dirty="0">
                <a:latin typeface="+mn-lt"/>
              </a:rPr>
              <a:t>zunanji sodelavec: prof. Dane </a:t>
            </a:r>
            <a:r>
              <a:rPr lang="sl-SI" sz="3200" dirty="0" err="1">
                <a:latin typeface="+mn-lt"/>
              </a:rPr>
              <a:t>Katalinič</a:t>
            </a:r>
            <a:endParaRPr lang="sl-SI" sz="3200" dirty="0">
              <a:latin typeface="+mn-lt"/>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jeZBesedilom 5"/>
          <p:cNvSpPr txBox="1"/>
          <p:nvPr/>
        </p:nvSpPr>
        <p:spPr>
          <a:xfrm>
            <a:off x="1187624" y="404664"/>
            <a:ext cx="7704856" cy="584775"/>
          </a:xfrm>
          <a:prstGeom prst="rect">
            <a:avLst/>
          </a:prstGeom>
          <a:noFill/>
          <a:effectLst>
            <a:outerShdw blurRad="50800" dist="38100" dir="2700000" algn="tl" rotWithShape="0">
              <a:prstClr val="black">
                <a:alpha val="40000"/>
              </a:prstClr>
            </a:outerShdw>
          </a:effectLst>
        </p:spPr>
        <p:txBody>
          <a:bodyPr>
            <a:spAutoFit/>
          </a:bodyPr>
          <a:lstStyle/>
          <a:p>
            <a:pPr algn="just" fontAlgn="auto">
              <a:spcBef>
                <a:spcPts val="0"/>
              </a:spcBef>
              <a:spcAft>
                <a:spcPts val="0"/>
              </a:spcAft>
              <a:defRPr/>
            </a:pPr>
            <a:r>
              <a:rPr lang="sl-SI"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Poslanstvo vrtca</a:t>
            </a:r>
            <a:endParaRPr lang="sl-SI"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
        <p:nvSpPr>
          <p:cNvPr id="3" name="Pravokotnik 2"/>
          <p:cNvSpPr/>
          <p:nvPr/>
        </p:nvSpPr>
        <p:spPr>
          <a:xfrm>
            <a:off x="1331913" y="1762125"/>
            <a:ext cx="7632700" cy="3538538"/>
          </a:xfrm>
          <a:prstGeom prst="rect">
            <a:avLst/>
          </a:prstGeom>
        </p:spPr>
        <p:txBody>
          <a:bodyPr>
            <a:spAutoFit/>
          </a:bodyPr>
          <a:lstStyle/>
          <a:p>
            <a:pPr fontAlgn="auto">
              <a:spcBef>
                <a:spcPts val="0"/>
              </a:spcBef>
              <a:spcAft>
                <a:spcPts val="0"/>
              </a:spcAft>
              <a:defRPr/>
            </a:pPr>
            <a:r>
              <a:rPr lang="en-US" sz="3200" dirty="0">
                <a:effectLst>
                  <a:outerShdw blurRad="50800" dist="38100" dir="2700000" algn="tl" rotWithShape="0">
                    <a:prstClr val="black">
                      <a:alpha val="40000"/>
                    </a:prstClr>
                  </a:outerShdw>
                </a:effectLst>
                <a:latin typeface="+mn-lt"/>
              </a:rPr>
              <a:t>V </a:t>
            </a:r>
            <a:r>
              <a:rPr lang="en-US" sz="3200" dirty="0" err="1">
                <a:effectLst>
                  <a:outerShdw blurRad="50800" dist="38100" dir="2700000" algn="tl" rotWithShape="0">
                    <a:prstClr val="black">
                      <a:alpha val="40000"/>
                    </a:prstClr>
                  </a:outerShdw>
                </a:effectLst>
                <a:latin typeface="+mn-lt"/>
              </a:rPr>
              <a:t>skladu</a:t>
            </a:r>
            <a:r>
              <a:rPr lang="en-US" sz="3200" dirty="0">
                <a:effectLst>
                  <a:outerShdw blurRad="50800" dist="38100" dir="2700000" algn="tl" rotWithShape="0">
                    <a:prstClr val="black">
                      <a:alpha val="40000"/>
                    </a:prstClr>
                  </a:outerShdw>
                </a:effectLst>
                <a:latin typeface="+mn-lt"/>
              </a:rPr>
              <a:t> s </a:t>
            </a:r>
            <a:r>
              <a:rPr lang="en-US" sz="3200" dirty="0" err="1">
                <a:effectLst>
                  <a:outerShdw blurRad="50800" dist="38100" dir="2700000" algn="tl" rotWithShape="0">
                    <a:prstClr val="black">
                      <a:alpha val="40000"/>
                    </a:prstClr>
                  </a:outerShdw>
                </a:effectLst>
                <a:latin typeface="+mn-lt"/>
              </a:rPr>
              <a:t>potrebami</a:t>
            </a:r>
            <a:r>
              <a:rPr lang="en-US" sz="3200" dirty="0">
                <a:effectLst>
                  <a:outerShdw blurRad="50800" dist="38100" dir="2700000" algn="tl" rotWithShape="0">
                    <a:prstClr val="black">
                      <a:alpha val="40000"/>
                    </a:prstClr>
                  </a:outerShdw>
                </a:effectLst>
                <a:latin typeface="+mn-lt"/>
              </a:rPr>
              <a:t> </a:t>
            </a:r>
            <a:r>
              <a:rPr lang="en-US" sz="3200" dirty="0" err="1">
                <a:effectLst>
                  <a:outerShdw blurRad="50800" dist="38100" dir="2700000" algn="tl" rotWithShape="0">
                    <a:prstClr val="black">
                      <a:alpha val="40000"/>
                    </a:prstClr>
                  </a:outerShdw>
                </a:effectLst>
                <a:latin typeface="+mn-lt"/>
              </a:rPr>
              <a:t>okolja</a:t>
            </a:r>
            <a:r>
              <a:rPr lang="en-US" sz="3200" dirty="0">
                <a:effectLst>
                  <a:outerShdw blurRad="50800" dist="38100" dir="2700000" algn="tl" rotWithShape="0">
                    <a:prstClr val="black">
                      <a:alpha val="40000"/>
                    </a:prstClr>
                  </a:outerShdw>
                </a:effectLst>
                <a:latin typeface="+mn-lt"/>
              </a:rPr>
              <a:t>, z </a:t>
            </a:r>
            <a:r>
              <a:rPr lang="en-US" sz="3200" dirty="0" err="1">
                <a:effectLst>
                  <a:outerShdw blurRad="50800" dist="38100" dir="2700000" algn="tl" rotWithShape="0">
                    <a:prstClr val="black">
                      <a:alpha val="40000"/>
                    </a:prstClr>
                  </a:outerShdw>
                </a:effectLst>
                <a:latin typeface="+mn-lt"/>
              </a:rPr>
              <a:t>zagotavljanjem</a:t>
            </a:r>
            <a:r>
              <a:rPr lang="en-US" sz="3200" dirty="0">
                <a:effectLst>
                  <a:outerShdw blurRad="50800" dist="38100" dir="2700000" algn="tl" rotWithShape="0">
                    <a:prstClr val="black">
                      <a:alpha val="40000"/>
                    </a:prstClr>
                  </a:outerShdw>
                </a:effectLst>
                <a:latin typeface="+mn-lt"/>
              </a:rPr>
              <a:t> </a:t>
            </a:r>
            <a:r>
              <a:rPr lang="en-US" sz="3200" dirty="0" err="1">
                <a:effectLst>
                  <a:outerShdw blurRad="50800" dist="38100" dir="2700000" algn="tl" rotWithShape="0">
                    <a:prstClr val="black">
                      <a:alpha val="40000"/>
                    </a:prstClr>
                  </a:outerShdw>
                </a:effectLst>
                <a:latin typeface="+mn-lt"/>
              </a:rPr>
              <a:t>zdravega</a:t>
            </a:r>
            <a:r>
              <a:rPr lang="en-US" sz="3200" dirty="0">
                <a:effectLst>
                  <a:outerShdw blurRad="50800" dist="38100" dir="2700000" algn="tl" rotWithShape="0">
                    <a:prstClr val="black">
                      <a:alpha val="40000"/>
                    </a:prstClr>
                  </a:outerShdw>
                </a:effectLst>
                <a:latin typeface="+mn-lt"/>
              </a:rPr>
              <a:t>, </a:t>
            </a:r>
            <a:r>
              <a:rPr lang="en-US" sz="3200" dirty="0" err="1">
                <a:effectLst>
                  <a:outerShdw blurRad="50800" dist="38100" dir="2700000" algn="tl" rotWithShape="0">
                    <a:prstClr val="black">
                      <a:alpha val="40000"/>
                    </a:prstClr>
                  </a:outerShdw>
                </a:effectLst>
                <a:latin typeface="+mn-lt"/>
              </a:rPr>
              <a:t>varnega</a:t>
            </a:r>
            <a:r>
              <a:rPr lang="en-US" sz="3200" dirty="0">
                <a:effectLst>
                  <a:outerShdw blurRad="50800" dist="38100" dir="2700000" algn="tl" rotWithShape="0">
                    <a:prstClr val="black">
                      <a:alpha val="40000"/>
                    </a:prstClr>
                  </a:outerShdw>
                </a:effectLst>
                <a:latin typeface="+mn-lt"/>
              </a:rPr>
              <a:t> </a:t>
            </a:r>
            <a:r>
              <a:rPr lang="en-US" sz="3200" dirty="0" err="1">
                <a:effectLst>
                  <a:outerShdw blurRad="50800" dist="38100" dir="2700000" algn="tl" rotWithShape="0">
                    <a:prstClr val="black">
                      <a:alpha val="40000"/>
                    </a:prstClr>
                  </a:outerShdw>
                </a:effectLst>
                <a:latin typeface="+mn-lt"/>
              </a:rPr>
              <a:t>življenjskega</a:t>
            </a:r>
            <a:r>
              <a:rPr lang="en-US" sz="3200" dirty="0">
                <a:effectLst>
                  <a:outerShdw blurRad="50800" dist="38100" dir="2700000" algn="tl" rotWithShape="0">
                    <a:prstClr val="black">
                      <a:alpha val="40000"/>
                    </a:prstClr>
                  </a:outerShdw>
                </a:effectLst>
                <a:latin typeface="+mn-lt"/>
              </a:rPr>
              <a:t> </a:t>
            </a:r>
            <a:r>
              <a:rPr lang="en-US" sz="3200" dirty="0" err="1">
                <a:effectLst>
                  <a:outerShdw blurRad="50800" dist="38100" dir="2700000" algn="tl" rotWithShape="0">
                    <a:prstClr val="black">
                      <a:alpha val="40000"/>
                    </a:prstClr>
                  </a:outerShdw>
                </a:effectLst>
                <a:latin typeface="+mn-lt"/>
              </a:rPr>
              <a:t>sloga</a:t>
            </a:r>
            <a:r>
              <a:rPr lang="en-US" sz="3200" dirty="0">
                <a:effectLst>
                  <a:outerShdw blurRad="50800" dist="38100" dir="2700000" algn="tl" rotWithShape="0">
                    <a:prstClr val="black">
                      <a:alpha val="40000"/>
                    </a:prstClr>
                  </a:outerShdw>
                </a:effectLst>
                <a:latin typeface="+mn-lt"/>
              </a:rPr>
              <a:t>, </a:t>
            </a:r>
            <a:r>
              <a:rPr lang="en-US" sz="3200" dirty="0" err="1">
                <a:effectLst>
                  <a:outerShdw blurRad="50800" dist="38100" dir="2700000" algn="tl" rotWithShape="0">
                    <a:prstClr val="black">
                      <a:alpha val="40000"/>
                    </a:prstClr>
                  </a:outerShdw>
                </a:effectLst>
                <a:latin typeface="+mn-lt"/>
              </a:rPr>
              <a:t>ter</a:t>
            </a:r>
            <a:r>
              <a:rPr lang="en-US" sz="3200" dirty="0">
                <a:effectLst>
                  <a:outerShdw blurRad="50800" dist="38100" dir="2700000" algn="tl" rotWithShape="0">
                    <a:prstClr val="black">
                      <a:alpha val="40000"/>
                    </a:prstClr>
                  </a:outerShdw>
                </a:effectLst>
                <a:latin typeface="+mn-lt"/>
              </a:rPr>
              <a:t> z </a:t>
            </a:r>
            <a:r>
              <a:rPr lang="en-US" sz="3200" dirty="0" err="1">
                <a:effectLst>
                  <a:outerShdw blurRad="50800" dist="38100" dir="2700000" algn="tl" rotWithShape="0">
                    <a:prstClr val="black">
                      <a:alpha val="40000"/>
                    </a:prstClr>
                  </a:outerShdw>
                </a:effectLst>
                <a:latin typeface="+mn-lt"/>
              </a:rPr>
              <a:t>dobro</a:t>
            </a:r>
            <a:r>
              <a:rPr lang="en-US" sz="3200" dirty="0">
                <a:effectLst>
                  <a:outerShdw blurRad="50800" dist="38100" dir="2700000" algn="tl" rotWithShape="0">
                    <a:prstClr val="black">
                      <a:alpha val="40000"/>
                    </a:prstClr>
                  </a:outerShdw>
                </a:effectLst>
                <a:latin typeface="+mn-lt"/>
              </a:rPr>
              <a:t> </a:t>
            </a:r>
            <a:r>
              <a:rPr lang="en-US" sz="3200" dirty="0" err="1">
                <a:effectLst>
                  <a:outerShdw blurRad="50800" dist="38100" dir="2700000" algn="tl" rotWithShape="0">
                    <a:prstClr val="black">
                      <a:alpha val="40000"/>
                    </a:prstClr>
                  </a:outerShdw>
                </a:effectLst>
                <a:latin typeface="+mn-lt"/>
              </a:rPr>
              <a:t>timsko</a:t>
            </a:r>
            <a:r>
              <a:rPr lang="en-US" sz="3200" dirty="0">
                <a:effectLst>
                  <a:outerShdw blurRad="50800" dist="38100" dir="2700000" algn="tl" rotWithShape="0">
                    <a:prstClr val="black">
                      <a:alpha val="40000"/>
                    </a:prstClr>
                  </a:outerShdw>
                </a:effectLst>
                <a:latin typeface="+mn-lt"/>
              </a:rPr>
              <a:t> </a:t>
            </a:r>
            <a:r>
              <a:rPr lang="en-US" sz="3200" dirty="0" err="1">
                <a:effectLst>
                  <a:outerShdw blurRad="50800" dist="38100" dir="2700000" algn="tl" rotWithShape="0">
                    <a:prstClr val="black">
                      <a:alpha val="40000"/>
                    </a:prstClr>
                  </a:outerShdw>
                </a:effectLst>
                <a:latin typeface="+mn-lt"/>
              </a:rPr>
              <a:t>organizacijo</a:t>
            </a:r>
            <a:r>
              <a:rPr lang="en-US" sz="3200" dirty="0">
                <a:effectLst>
                  <a:outerShdw blurRad="50800" dist="38100" dir="2700000" algn="tl" rotWithShape="0">
                    <a:prstClr val="black">
                      <a:alpha val="40000"/>
                    </a:prstClr>
                  </a:outerShdw>
                </a:effectLst>
                <a:latin typeface="+mn-lt"/>
              </a:rPr>
              <a:t> </a:t>
            </a:r>
            <a:r>
              <a:rPr lang="en-US" sz="3200" dirty="0" err="1">
                <a:effectLst>
                  <a:outerShdw blurRad="50800" dist="38100" dir="2700000" algn="tl" rotWithShape="0">
                    <a:prstClr val="black">
                      <a:alpha val="40000"/>
                    </a:prstClr>
                  </a:outerShdw>
                </a:effectLst>
                <a:latin typeface="+mn-lt"/>
              </a:rPr>
              <a:t>dela</a:t>
            </a:r>
            <a:r>
              <a:rPr lang="en-US" sz="3200" dirty="0">
                <a:effectLst>
                  <a:outerShdw blurRad="50800" dist="38100" dir="2700000" algn="tl" rotWithShape="0">
                    <a:prstClr val="black">
                      <a:alpha val="40000"/>
                    </a:prstClr>
                  </a:outerShdw>
                </a:effectLst>
                <a:latin typeface="+mn-lt"/>
              </a:rPr>
              <a:t>, </a:t>
            </a:r>
            <a:r>
              <a:rPr lang="en-US" sz="3200" dirty="0" err="1">
                <a:effectLst>
                  <a:outerShdw blurRad="50800" dist="38100" dir="2700000" algn="tl" rotWithShape="0">
                    <a:prstClr val="black">
                      <a:alpha val="40000"/>
                    </a:prstClr>
                  </a:outerShdw>
                </a:effectLst>
                <a:latin typeface="+mn-lt"/>
              </a:rPr>
              <a:t>zagotavljati</a:t>
            </a:r>
            <a:r>
              <a:rPr lang="en-US" sz="3200" dirty="0">
                <a:effectLst>
                  <a:outerShdw blurRad="50800" dist="38100" dir="2700000" algn="tl" rotWithShape="0">
                    <a:prstClr val="black">
                      <a:alpha val="40000"/>
                    </a:prstClr>
                  </a:outerShdw>
                </a:effectLst>
                <a:latin typeface="+mn-lt"/>
              </a:rPr>
              <a:t> </a:t>
            </a:r>
            <a:r>
              <a:rPr lang="en-US" sz="3200" dirty="0" err="1">
                <a:effectLst>
                  <a:outerShdw blurRad="50800" dist="38100" dir="2700000" algn="tl" rotWithShape="0">
                    <a:prstClr val="black">
                      <a:alpha val="40000"/>
                    </a:prstClr>
                  </a:outerShdw>
                </a:effectLst>
                <a:latin typeface="+mn-lt"/>
              </a:rPr>
              <a:t>kakovostne</a:t>
            </a:r>
            <a:r>
              <a:rPr lang="en-US" sz="3200" dirty="0">
                <a:effectLst>
                  <a:outerShdw blurRad="50800" dist="38100" dir="2700000" algn="tl" rotWithShape="0">
                    <a:prstClr val="black">
                      <a:alpha val="40000"/>
                    </a:prstClr>
                  </a:outerShdw>
                </a:effectLst>
                <a:latin typeface="+mn-lt"/>
              </a:rPr>
              <a:t> in </a:t>
            </a:r>
            <a:r>
              <a:rPr lang="en-US" sz="3200" dirty="0" err="1">
                <a:effectLst>
                  <a:outerShdw blurRad="50800" dist="38100" dir="2700000" algn="tl" rotWithShape="0">
                    <a:prstClr val="black">
                      <a:alpha val="40000"/>
                    </a:prstClr>
                  </a:outerShdw>
                </a:effectLst>
                <a:latin typeface="+mn-lt"/>
              </a:rPr>
              <a:t>stimulativne</a:t>
            </a:r>
            <a:r>
              <a:rPr lang="en-US" sz="3200" dirty="0">
                <a:effectLst>
                  <a:outerShdw blurRad="50800" dist="38100" dir="2700000" algn="tl" rotWithShape="0">
                    <a:prstClr val="black">
                      <a:alpha val="40000"/>
                    </a:prstClr>
                  </a:outerShdw>
                </a:effectLst>
                <a:latin typeface="+mn-lt"/>
              </a:rPr>
              <a:t> </a:t>
            </a:r>
            <a:r>
              <a:rPr lang="en-US" sz="3200" dirty="0" err="1">
                <a:effectLst>
                  <a:outerShdw blurRad="50800" dist="38100" dir="2700000" algn="tl" rotWithShape="0">
                    <a:prstClr val="black">
                      <a:alpha val="40000"/>
                    </a:prstClr>
                  </a:outerShdw>
                </a:effectLst>
                <a:latin typeface="+mn-lt"/>
              </a:rPr>
              <a:t>učno</a:t>
            </a:r>
            <a:r>
              <a:rPr lang="en-US" sz="3200" dirty="0">
                <a:effectLst>
                  <a:outerShdw blurRad="50800" dist="38100" dir="2700000" algn="tl" rotWithShape="0">
                    <a:prstClr val="black">
                      <a:alpha val="40000"/>
                    </a:prstClr>
                  </a:outerShdw>
                </a:effectLst>
                <a:latin typeface="+mn-lt"/>
              </a:rPr>
              <a:t> </a:t>
            </a:r>
            <a:r>
              <a:rPr lang="en-US" sz="3200" dirty="0" err="1">
                <a:effectLst>
                  <a:outerShdw blurRad="50800" dist="38100" dir="2700000" algn="tl" rotWithShape="0">
                    <a:prstClr val="black">
                      <a:alpha val="40000"/>
                    </a:prstClr>
                  </a:outerShdw>
                </a:effectLst>
                <a:latin typeface="+mn-lt"/>
              </a:rPr>
              <a:t>vzgojne</a:t>
            </a:r>
            <a:r>
              <a:rPr lang="en-US" sz="3200" dirty="0">
                <a:effectLst>
                  <a:outerShdw blurRad="50800" dist="38100" dir="2700000" algn="tl" rotWithShape="0">
                    <a:prstClr val="black">
                      <a:alpha val="40000"/>
                    </a:prstClr>
                  </a:outerShdw>
                </a:effectLst>
                <a:latin typeface="+mn-lt"/>
              </a:rPr>
              <a:t> </a:t>
            </a:r>
            <a:r>
              <a:rPr lang="en-US" sz="3200" dirty="0" err="1">
                <a:effectLst>
                  <a:outerShdw blurRad="50800" dist="38100" dir="2700000" algn="tl" rotWithShape="0">
                    <a:prstClr val="black">
                      <a:alpha val="40000"/>
                    </a:prstClr>
                  </a:outerShdw>
                </a:effectLst>
                <a:latin typeface="+mn-lt"/>
              </a:rPr>
              <a:t>programe</a:t>
            </a:r>
            <a:r>
              <a:rPr lang="en-US" sz="3200" dirty="0">
                <a:effectLst>
                  <a:outerShdw blurRad="50800" dist="38100" dir="2700000" algn="tl" rotWithShape="0">
                    <a:prstClr val="black">
                      <a:alpha val="40000"/>
                    </a:prstClr>
                  </a:outerShdw>
                </a:effectLst>
                <a:latin typeface="+mn-lt"/>
              </a:rPr>
              <a:t> </a:t>
            </a:r>
            <a:r>
              <a:rPr lang="en-US" sz="3200" dirty="0" err="1">
                <a:effectLst>
                  <a:outerShdw blurRad="50800" dist="38100" dir="2700000" algn="tl" rotWithShape="0">
                    <a:prstClr val="black">
                      <a:alpha val="40000"/>
                    </a:prstClr>
                  </a:outerShdw>
                </a:effectLst>
                <a:latin typeface="+mn-lt"/>
              </a:rPr>
              <a:t>predšolske</a:t>
            </a:r>
            <a:r>
              <a:rPr lang="en-US" sz="3200" dirty="0">
                <a:effectLst>
                  <a:outerShdw blurRad="50800" dist="38100" dir="2700000" algn="tl" rotWithShape="0">
                    <a:prstClr val="black">
                      <a:alpha val="40000"/>
                    </a:prstClr>
                  </a:outerShdw>
                </a:effectLst>
                <a:latin typeface="+mn-lt"/>
              </a:rPr>
              <a:t> </a:t>
            </a:r>
            <a:r>
              <a:rPr lang="en-US" sz="3200" dirty="0" err="1">
                <a:effectLst>
                  <a:outerShdw blurRad="50800" dist="38100" dir="2700000" algn="tl" rotWithShape="0">
                    <a:prstClr val="black">
                      <a:alpha val="40000"/>
                    </a:prstClr>
                  </a:outerShdw>
                </a:effectLst>
                <a:latin typeface="+mn-lt"/>
              </a:rPr>
              <a:t>vzgoje</a:t>
            </a:r>
            <a:r>
              <a:rPr lang="en-US" sz="3200" dirty="0">
                <a:effectLst>
                  <a:outerShdw blurRad="50800" dist="38100" dir="2700000" algn="tl" rotWithShape="0">
                    <a:prstClr val="black">
                      <a:alpha val="40000"/>
                    </a:prstClr>
                  </a:outerShdw>
                </a:effectLst>
                <a:latin typeface="+mn-lt"/>
              </a:rPr>
              <a:t>, </a:t>
            </a:r>
            <a:r>
              <a:rPr lang="en-US" sz="3200" dirty="0" err="1">
                <a:effectLst>
                  <a:outerShdw blurRad="50800" dist="38100" dir="2700000" algn="tl" rotWithShape="0">
                    <a:prstClr val="black">
                      <a:alpha val="40000"/>
                    </a:prstClr>
                  </a:outerShdw>
                </a:effectLst>
                <a:latin typeface="+mn-lt"/>
              </a:rPr>
              <a:t>kateri</a:t>
            </a:r>
            <a:r>
              <a:rPr lang="en-US" sz="3200" dirty="0">
                <a:effectLst>
                  <a:outerShdw blurRad="50800" dist="38100" dir="2700000" algn="tl" rotWithShape="0">
                    <a:prstClr val="black">
                      <a:alpha val="40000"/>
                    </a:prstClr>
                  </a:outerShdw>
                </a:effectLst>
                <a:latin typeface="+mn-lt"/>
              </a:rPr>
              <a:t> </a:t>
            </a:r>
            <a:r>
              <a:rPr lang="en-US" sz="3200" dirty="0" err="1">
                <a:effectLst>
                  <a:outerShdw blurRad="50800" dist="38100" dir="2700000" algn="tl" rotWithShape="0">
                    <a:prstClr val="black">
                      <a:alpha val="40000"/>
                    </a:prstClr>
                  </a:outerShdw>
                </a:effectLst>
                <a:latin typeface="+mn-lt"/>
              </a:rPr>
              <a:t>temeljijo</a:t>
            </a:r>
            <a:r>
              <a:rPr lang="en-US" sz="3200" dirty="0">
                <a:effectLst>
                  <a:outerShdw blurRad="50800" dist="38100" dir="2700000" algn="tl" rotWithShape="0">
                    <a:prstClr val="black">
                      <a:alpha val="40000"/>
                    </a:prstClr>
                  </a:outerShdw>
                </a:effectLst>
                <a:latin typeface="+mn-lt"/>
              </a:rPr>
              <a:t> </a:t>
            </a:r>
            <a:r>
              <a:rPr lang="en-US" sz="3200" dirty="0" err="1">
                <a:effectLst>
                  <a:outerShdw blurRad="50800" dist="38100" dir="2700000" algn="tl" rotWithShape="0">
                    <a:prstClr val="black">
                      <a:alpha val="40000"/>
                    </a:prstClr>
                  </a:outerShdw>
                </a:effectLst>
                <a:latin typeface="+mn-lt"/>
              </a:rPr>
              <a:t>na</a:t>
            </a:r>
            <a:r>
              <a:rPr lang="en-US" sz="3200" dirty="0">
                <a:effectLst>
                  <a:outerShdw blurRad="50800" dist="38100" dir="2700000" algn="tl" rotWithShape="0">
                    <a:prstClr val="black">
                      <a:alpha val="40000"/>
                    </a:prstClr>
                  </a:outerShdw>
                </a:effectLst>
                <a:latin typeface="+mn-lt"/>
              </a:rPr>
              <a:t> </a:t>
            </a:r>
            <a:r>
              <a:rPr lang="en-US" sz="3200" dirty="0" err="1">
                <a:effectLst>
                  <a:outerShdw blurRad="50800" dist="38100" dir="2700000" algn="tl" rotWithShape="0">
                    <a:prstClr val="black">
                      <a:alpha val="40000"/>
                    </a:prstClr>
                  </a:outerShdw>
                </a:effectLst>
                <a:latin typeface="+mn-lt"/>
              </a:rPr>
              <a:t>kurikulu</a:t>
            </a:r>
            <a:r>
              <a:rPr lang="en-US" sz="3200" dirty="0">
                <a:effectLst>
                  <a:outerShdw blurRad="50800" dist="38100" dir="2700000" algn="tl" rotWithShape="0">
                    <a:prstClr val="black">
                      <a:alpha val="40000"/>
                    </a:prstClr>
                  </a:outerShdw>
                </a:effectLst>
                <a:latin typeface="+mn-lt"/>
              </a:rPr>
              <a:t> </a:t>
            </a:r>
            <a:r>
              <a:rPr lang="en-US" sz="3200" dirty="0" err="1">
                <a:effectLst>
                  <a:outerShdw blurRad="50800" dist="38100" dir="2700000" algn="tl" rotWithShape="0">
                    <a:prstClr val="black">
                      <a:alpha val="40000"/>
                    </a:prstClr>
                  </a:outerShdw>
                </a:effectLst>
                <a:latin typeface="+mn-lt"/>
              </a:rPr>
              <a:t>za</a:t>
            </a:r>
            <a:r>
              <a:rPr lang="en-US" sz="3200" dirty="0">
                <a:effectLst>
                  <a:outerShdw blurRad="50800" dist="38100" dir="2700000" algn="tl" rotWithShape="0">
                    <a:prstClr val="black">
                      <a:alpha val="40000"/>
                    </a:prstClr>
                  </a:outerShdw>
                </a:effectLst>
                <a:latin typeface="+mn-lt"/>
              </a:rPr>
              <a:t> </a:t>
            </a:r>
            <a:r>
              <a:rPr lang="en-US" sz="3200" dirty="0" err="1">
                <a:effectLst>
                  <a:outerShdw blurRad="50800" dist="38100" dir="2700000" algn="tl" rotWithShape="0">
                    <a:prstClr val="black">
                      <a:alpha val="40000"/>
                    </a:prstClr>
                  </a:outerShdw>
                </a:effectLst>
                <a:latin typeface="+mn-lt"/>
              </a:rPr>
              <a:t>vrtce</a:t>
            </a:r>
            <a:r>
              <a:rPr lang="en-US" sz="3200" dirty="0">
                <a:effectLst>
                  <a:outerShdw blurRad="50800" dist="38100" dir="2700000" algn="tl" rotWithShape="0">
                    <a:prstClr val="black">
                      <a:alpha val="40000"/>
                    </a:prstClr>
                  </a:outerShdw>
                </a:effectLst>
                <a:latin typeface="+mn-lt"/>
              </a:rPr>
              <a:t> in so v </a:t>
            </a:r>
            <a:r>
              <a:rPr lang="en-US" sz="3200" dirty="0" err="1">
                <a:effectLst>
                  <a:outerShdw blurRad="50800" dist="38100" dir="2700000" algn="tl" rotWithShape="0">
                    <a:prstClr val="black">
                      <a:alpha val="40000"/>
                    </a:prstClr>
                  </a:outerShdw>
                </a:effectLst>
                <a:latin typeface="+mn-lt"/>
              </a:rPr>
              <a:t>zadovoljstvo</a:t>
            </a:r>
            <a:r>
              <a:rPr lang="en-US" sz="3200" dirty="0">
                <a:effectLst>
                  <a:outerShdw blurRad="50800" dist="38100" dir="2700000" algn="tl" rotWithShape="0">
                    <a:prstClr val="black">
                      <a:alpha val="40000"/>
                    </a:prstClr>
                  </a:outerShdw>
                </a:effectLst>
                <a:latin typeface="+mn-lt"/>
              </a:rPr>
              <a:t> </a:t>
            </a:r>
            <a:r>
              <a:rPr lang="en-US" sz="3200" dirty="0" err="1">
                <a:effectLst>
                  <a:outerShdw blurRad="50800" dist="38100" dir="2700000" algn="tl" rotWithShape="0">
                    <a:prstClr val="black">
                      <a:alpha val="40000"/>
                    </a:prstClr>
                  </a:outerShdw>
                </a:effectLst>
                <a:latin typeface="+mn-lt"/>
              </a:rPr>
              <a:t>otrok</a:t>
            </a:r>
            <a:r>
              <a:rPr lang="en-US" sz="3200" dirty="0">
                <a:effectLst>
                  <a:outerShdw blurRad="50800" dist="38100" dir="2700000" algn="tl" rotWithShape="0">
                    <a:prstClr val="black">
                      <a:alpha val="40000"/>
                    </a:prstClr>
                  </a:outerShdw>
                </a:effectLst>
                <a:latin typeface="+mn-lt"/>
              </a:rPr>
              <a:t>, </a:t>
            </a:r>
            <a:r>
              <a:rPr lang="en-US" sz="3200" dirty="0" err="1">
                <a:effectLst>
                  <a:outerShdw blurRad="50800" dist="38100" dir="2700000" algn="tl" rotWithShape="0">
                    <a:prstClr val="black">
                      <a:alpha val="40000"/>
                    </a:prstClr>
                  </a:outerShdw>
                </a:effectLst>
                <a:latin typeface="+mn-lt"/>
              </a:rPr>
              <a:t>staršev</a:t>
            </a:r>
            <a:r>
              <a:rPr lang="en-US" sz="3200" dirty="0">
                <a:effectLst>
                  <a:outerShdw blurRad="50800" dist="38100" dir="2700000" algn="tl" rotWithShape="0">
                    <a:prstClr val="black">
                      <a:alpha val="40000"/>
                    </a:prstClr>
                  </a:outerShdw>
                </a:effectLst>
                <a:latin typeface="+mn-lt"/>
              </a:rPr>
              <a:t>, </a:t>
            </a:r>
            <a:r>
              <a:rPr lang="en-US" sz="3200" dirty="0" err="1">
                <a:effectLst>
                  <a:outerShdw blurRad="50800" dist="38100" dir="2700000" algn="tl" rotWithShape="0">
                    <a:prstClr val="black">
                      <a:alpha val="40000"/>
                    </a:prstClr>
                  </a:outerShdw>
                </a:effectLst>
                <a:latin typeface="+mn-lt"/>
              </a:rPr>
              <a:t>zaposlenih</a:t>
            </a:r>
            <a:r>
              <a:rPr lang="en-US" sz="3200" dirty="0">
                <a:effectLst>
                  <a:outerShdw blurRad="50800" dist="38100" dir="2700000" algn="tl" rotWithShape="0">
                    <a:prstClr val="black">
                      <a:alpha val="40000"/>
                    </a:prstClr>
                  </a:outerShdw>
                </a:effectLst>
                <a:latin typeface="+mn-lt"/>
              </a:rPr>
              <a:t> in </a:t>
            </a:r>
            <a:r>
              <a:rPr lang="en-US" sz="3200" dirty="0" err="1">
                <a:effectLst>
                  <a:outerShdw blurRad="50800" dist="38100" dir="2700000" algn="tl" rotWithShape="0">
                    <a:prstClr val="black">
                      <a:alpha val="40000"/>
                    </a:prstClr>
                  </a:outerShdw>
                </a:effectLst>
                <a:latin typeface="+mn-lt"/>
              </a:rPr>
              <a:t>ustanovitelja</a:t>
            </a:r>
            <a:r>
              <a:rPr lang="en-US" sz="3200" dirty="0">
                <a:effectLst>
                  <a:outerShdw blurRad="50800" dist="38100" dir="2700000" algn="tl" rotWithShape="0">
                    <a:prstClr val="black">
                      <a:alpha val="40000"/>
                    </a:prstClr>
                  </a:outerShdw>
                </a:effectLst>
                <a:latin typeface="+mn-lt"/>
              </a:rPr>
              <a:t>. </a:t>
            </a: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jeZBesedilom 5"/>
          <p:cNvSpPr txBox="1"/>
          <p:nvPr/>
        </p:nvSpPr>
        <p:spPr>
          <a:xfrm>
            <a:off x="1187624" y="404664"/>
            <a:ext cx="7704856" cy="584775"/>
          </a:xfrm>
          <a:prstGeom prst="rect">
            <a:avLst/>
          </a:prstGeom>
          <a:noFill/>
          <a:effectLst>
            <a:outerShdw blurRad="50800" dist="38100" dir="2700000" algn="tl" rotWithShape="0">
              <a:prstClr val="black">
                <a:alpha val="40000"/>
              </a:prstClr>
            </a:outerShdw>
          </a:effectLst>
        </p:spPr>
        <p:txBody>
          <a:bodyPr>
            <a:spAutoFit/>
          </a:bodyPr>
          <a:lstStyle/>
          <a:p>
            <a:pPr algn="just" fontAlgn="auto">
              <a:spcBef>
                <a:spcPts val="0"/>
              </a:spcBef>
              <a:spcAft>
                <a:spcPts val="0"/>
              </a:spcAft>
              <a:defRPr/>
            </a:pPr>
            <a:r>
              <a:rPr lang="sl-SI"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Vrednote vrtca</a:t>
            </a:r>
            <a:endParaRPr lang="sl-SI"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
        <p:nvSpPr>
          <p:cNvPr id="3" name="Pravokotnik 2"/>
          <p:cNvSpPr/>
          <p:nvPr/>
        </p:nvSpPr>
        <p:spPr>
          <a:xfrm>
            <a:off x="1258888" y="1196975"/>
            <a:ext cx="7634287" cy="5324475"/>
          </a:xfrm>
          <a:prstGeom prst="rect">
            <a:avLst/>
          </a:prstGeom>
        </p:spPr>
        <p:txBody>
          <a:bodyPr>
            <a:spAutoFit/>
          </a:bodyPr>
          <a:lstStyle/>
          <a:p>
            <a:pPr fontAlgn="auto">
              <a:spcBef>
                <a:spcPts val="0"/>
              </a:spcBef>
              <a:spcAft>
                <a:spcPts val="0"/>
              </a:spcAft>
              <a:defRPr/>
            </a:pPr>
            <a:r>
              <a:rPr lang="sl-SI" sz="2000" b="1" i="1" dirty="0">
                <a:solidFill>
                  <a:schemeClr val="tx1">
                    <a:lumMod val="65000"/>
                    <a:lumOff val="35000"/>
                  </a:schemeClr>
                </a:solidFill>
                <a:effectLst>
                  <a:outerShdw blurRad="50800" dist="38100" dir="2700000" algn="tl" rotWithShape="0">
                    <a:prstClr val="black">
                      <a:alpha val="40000"/>
                    </a:prstClr>
                  </a:outerShdw>
                </a:effectLst>
                <a:latin typeface="+mn-lt"/>
              </a:rPr>
              <a:t>SPOŠTOVANJE</a:t>
            </a:r>
            <a:r>
              <a:rPr lang="sl-SI" sz="2000" i="1" dirty="0">
                <a:effectLst>
                  <a:outerShdw blurRad="50800" dist="38100" dir="2700000" algn="tl" rotWithShape="0">
                    <a:prstClr val="black">
                      <a:alpha val="40000"/>
                    </a:prstClr>
                  </a:outerShdw>
                </a:effectLst>
                <a:latin typeface="+mn-lt"/>
              </a:rPr>
              <a:t>, ki prepleta naše odnose, zato upoštevamo različnost, se poslušamo, upoštevamo predloge, menja, imamo odkrito komunikacijo med vsemi udeleženci, se spodbujamo, smo kritični in pravični;</a:t>
            </a:r>
            <a:endParaRPr lang="en-US" sz="2000" dirty="0">
              <a:effectLst>
                <a:outerShdw blurRad="50800" dist="38100" dir="2700000" algn="tl" rotWithShape="0">
                  <a:prstClr val="black">
                    <a:alpha val="40000"/>
                  </a:prstClr>
                </a:outerShdw>
              </a:effectLst>
              <a:latin typeface="+mn-lt"/>
            </a:endParaRPr>
          </a:p>
          <a:p>
            <a:pPr fontAlgn="auto">
              <a:spcBef>
                <a:spcPts val="0"/>
              </a:spcBef>
              <a:spcAft>
                <a:spcPts val="0"/>
              </a:spcAft>
              <a:defRPr/>
            </a:pPr>
            <a:r>
              <a:rPr lang="sl-SI" sz="2000" b="1" i="1" dirty="0">
                <a:solidFill>
                  <a:schemeClr val="tx1">
                    <a:lumMod val="65000"/>
                    <a:lumOff val="35000"/>
                  </a:schemeClr>
                </a:solidFill>
                <a:effectLst>
                  <a:outerShdw blurRad="50800" dist="38100" dir="2700000" algn="tl" rotWithShape="0">
                    <a:prstClr val="black">
                      <a:alpha val="40000"/>
                    </a:prstClr>
                  </a:outerShdw>
                </a:effectLst>
                <a:latin typeface="+mn-lt"/>
              </a:rPr>
              <a:t>STROKOVNOST</a:t>
            </a:r>
            <a:r>
              <a:rPr lang="sl-SI" sz="2000" i="1" dirty="0">
                <a:effectLst>
                  <a:outerShdw blurRad="50800" dist="38100" dir="2700000" algn="tl" rotWithShape="0">
                    <a:prstClr val="black">
                      <a:alpha val="40000"/>
                    </a:prstClr>
                  </a:outerShdw>
                </a:effectLst>
                <a:latin typeface="+mn-lt"/>
              </a:rPr>
              <a:t>, zato sledimo novostim, strokovnim ciljem, pravočasno in odgovorno izvršujemo naloge, smo dosledni pri svojem delu, ki ga opravljamo kvalitetno na vseh področjih, delujemo v skladu z usmeritvami, se stalno izobražujemo, smo strokovno kompetentni;</a:t>
            </a:r>
            <a:endParaRPr lang="en-US" sz="2000" dirty="0">
              <a:effectLst>
                <a:outerShdw blurRad="50800" dist="38100" dir="2700000" algn="tl" rotWithShape="0">
                  <a:prstClr val="black">
                    <a:alpha val="40000"/>
                  </a:prstClr>
                </a:outerShdw>
              </a:effectLst>
              <a:latin typeface="+mn-lt"/>
            </a:endParaRPr>
          </a:p>
          <a:p>
            <a:pPr fontAlgn="auto">
              <a:spcBef>
                <a:spcPts val="0"/>
              </a:spcBef>
              <a:spcAft>
                <a:spcPts val="0"/>
              </a:spcAft>
              <a:defRPr/>
            </a:pPr>
            <a:r>
              <a:rPr lang="sl-SI" sz="2000" b="1" i="1" dirty="0">
                <a:solidFill>
                  <a:schemeClr val="tx1">
                    <a:lumMod val="65000"/>
                    <a:lumOff val="35000"/>
                  </a:schemeClr>
                </a:solidFill>
                <a:effectLst>
                  <a:outerShdw blurRad="50800" dist="38100" dir="2700000" algn="tl" rotWithShape="0">
                    <a:prstClr val="black">
                      <a:alpha val="40000"/>
                    </a:prstClr>
                  </a:outerShdw>
                </a:effectLst>
                <a:latin typeface="+mn-lt"/>
              </a:rPr>
              <a:t>PRIJAZNOST</a:t>
            </a:r>
            <a:r>
              <a:rPr lang="sl-SI" sz="2000" i="1" dirty="0">
                <a:effectLst>
                  <a:outerShdw blurRad="50800" dist="38100" dir="2700000" algn="tl" rotWithShape="0">
                    <a:prstClr val="black">
                      <a:alpha val="40000"/>
                    </a:prstClr>
                  </a:outerShdw>
                </a:effectLst>
                <a:latin typeface="+mn-lt"/>
              </a:rPr>
              <a:t>, zato smo odkriti, vljudni, nasmejani in odprti do vseh;</a:t>
            </a:r>
            <a:endParaRPr lang="en-US" sz="2000" dirty="0">
              <a:effectLst>
                <a:outerShdw blurRad="50800" dist="38100" dir="2700000" algn="tl" rotWithShape="0">
                  <a:prstClr val="black">
                    <a:alpha val="40000"/>
                  </a:prstClr>
                </a:outerShdw>
              </a:effectLst>
              <a:latin typeface="+mn-lt"/>
            </a:endParaRPr>
          </a:p>
          <a:p>
            <a:pPr fontAlgn="auto">
              <a:spcBef>
                <a:spcPts val="0"/>
              </a:spcBef>
              <a:spcAft>
                <a:spcPts val="0"/>
              </a:spcAft>
              <a:defRPr/>
            </a:pPr>
            <a:r>
              <a:rPr lang="sl-SI" sz="2000" b="1" i="1" dirty="0">
                <a:solidFill>
                  <a:schemeClr val="tx1">
                    <a:lumMod val="65000"/>
                    <a:lumOff val="35000"/>
                  </a:schemeClr>
                </a:solidFill>
                <a:effectLst>
                  <a:outerShdw blurRad="50800" dist="38100" dir="2700000" algn="tl" rotWithShape="0">
                    <a:prstClr val="black">
                      <a:alpha val="40000"/>
                    </a:prstClr>
                  </a:outerShdw>
                </a:effectLst>
                <a:latin typeface="+mn-lt"/>
              </a:rPr>
              <a:t>TIMSKO DELO</a:t>
            </a:r>
            <a:r>
              <a:rPr lang="sl-SI" sz="2000" i="1" dirty="0">
                <a:effectLst>
                  <a:outerShdw blurRad="50800" dist="38100" dir="2700000" algn="tl" rotWithShape="0">
                    <a:prstClr val="black">
                      <a:alpha val="40000"/>
                    </a:prstClr>
                  </a:outerShdw>
                </a:effectLst>
                <a:latin typeface="+mn-lt"/>
              </a:rPr>
              <a:t>, zato sodelujemo vsi profili zaposlenih med seboj, se dogovarjamo, smo kritični prijatelji, izmenjujemo znanja, naloge, upoštevamo ideje drugih, se pogovarjamo in se slišimo;</a:t>
            </a:r>
            <a:endParaRPr lang="en-US" sz="2000" dirty="0">
              <a:effectLst>
                <a:outerShdw blurRad="50800" dist="38100" dir="2700000" algn="tl" rotWithShape="0">
                  <a:prstClr val="black">
                    <a:alpha val="40000"/>
                  </a:prstClr>
                </a:outerShdw>
              </a:effectLst>
              <a:latin typeface="+mn-lt"/>
            </a:endParaRPr>
          </a:p>
          <a:p>
            <a:pPr fontAlgn="auto">
              <a:spcBef>
                <a:spcPts val="0"/>
              </a:spcBef>
              <a:spcAft>
                <a:spcPts val="0"/>
              </a:spcAft>
              <a:defRPr/>
            </a:pPr>
            <a:r>
              <a:rPr lang="sl-SI" sz="2000" b="1" i="1" dirty="0">
                <a:solidFill>
                  <a:schemeClr val="tx1">
                    <a:lumMod val="65000"/>
                    <a:lumOff val="35000"/>
                  </a:schemeClr>
                </a:solidFill>
                <a:effectLst>
                  <a:outerShdw blurRad="50800" dist="38100" dir="2700000" algn="tl" rotWithShape="0">
                    <a:prstClr val="black">
                      <a:alpha val="40000"/>
                    </a:prstClr>
                  </a:outerShdw>
                </a:effectLst>
                <a:latin typeface="+mn-lt"/>
              </a:rPr>
              <a:t>VARNOST</a:t>
            </a:r>
            <a:r>
              <a:rPr lang="sl-SI" sz="2000" i="1" dirty="0">
                <a:effectLst>
                  <a:outerShdw blurRad="50800" dist="38100" dir="2700000" algn="tl" rotWithShape="0">
                    <a:prstClr val="black">
                      <a:alpha val="40000"/>
                    </a:prstClr>
                  </a:outerShdw>
                </a:effectLst>
                <a:latin typeface="+mn-lt"/>
              </a:rPr>
              <a:t>, zato nenehno spremljamo gibanje vseh otrok, strokovno presojamo posamezne situacije, otrokom zagotavljamo topel objem in tolažbo;</a:t>
            </a:r>
            <a:endParaRPr lang="en-US" sz="2000" dirty="0">
              <a:effectLst>
                <a:outerShdw blurRad="50800" dist="38100" dir="2700000" algn="tl" rotWithShape="0">
                  <a:prstClr val="black">
                    <a:alpha val="40000"/>
                  </a:prstClr>
                </a:outerShdw>
              </a:effectLst>
              <a:latin typeface="+mn-lt"/>
            </a:endParaRPr>
          </a:p>
          <a:p>
            <a:pPr fontAlgn="auto">
              <a:spcBef>
                <a:spcPts val="0"/>
              </a:spcBef>
              <a:spcAft>
                <a:spcPts val="0"/>
              </a:spcAft>
              <a:defRPr/>
            </a:pPr>
            <a:r>
              <a:rPr lang="sl-SI" sz="2000" b="1" i="1" dirty="0">
                <a:solidFill>
                  <a:schemeClr val="tx1">
                    <a:lumMod val="65000"/>
                    <a:lumOff val="35000"/>
                  </a:schemeClr>
                </a:solidFill>
                <a:effectLst>
                  <a:outerShdw blurRad="50800" dist="38100" dir="2700000" algn="tl" rotWithShape="0">
                    <a:prstClr val="black">
                      <a:alpha val="40000"/>
                    </a:prstClr>
                  </a:outerShdw>
                </a:effectLst>
                <a:latin typeface="+mn-lt"/>
              </a:rPr>
              <a:t>EKOLOŠKA OSVEŠČENOST</a:t>
            </a:r>
            <a:r>
              <a:rPr lang="sl-SI" sz="2000" i="1" dirty="0">
                <a:effectLst>
                  <a:outerShdw blurRad="50800" dist="38100" dir="2700000" algn="tl" rotWithShape="0">
                    <a:prstClr val="black">
                      <a:alpha val="40000"/>
                    </a:prstClr>
                  </a:outerShdw>
                </a:effectLst>
                <a:latin typeface="+mn-lt"/>
              </a:rPr>
              <a:t>, zato uvajamo zgodnje naravoslovje za trajnostni razvoj predšolskih otrok, skrbimo za varčno porabo virov in materialov (elektrika, voda, odpadki, papir…), krepimo zavest o pravilnem ločevanju odpadkov, recikliramo, aktivno sodelujemo v številnih </a:t>
            </a:r>
            <a:r>
              <a:rPr lang="sl-SI" sz="2000" i="1" dirty="0" err="1">
                <a:effectLst>
                  <a:outerShdw blurRad="50800" dist="38100" dir="2700000" algn="tl" rotWithShape="0">
                    <a:prstClr val="black">
                      <a:alpha val="40000"/>
                    </a:prstClr>
                  </a:outerShdw>
                </a:effectLst>
                <a:latin typeface="+mn-lt"/>
              </a:rPr>
              <a:t>eko</a:t>
            </a:r>
            <a:r>
              <a:rPr lang="sl-SI" sz="2000" i="1" dirty="0">
                <a:effectLst>
                  <a:outerShdw blurRad="50800" dist="38100" dir="2700000" algn="tl" rotWithShape="0">
                    <a:prstClr val="black">
                      <a:alpha val="40000"/>
                    </a:prstClr>
                  </a:outerShdw>
                </a:effectLst>
                <a:latin typeface="+mn-lt"/>
              </a:rPr>
              <a:t> projektih.</a:t>
            </a:r>
            <a:endParaRPr lang="en-US" sz="2000" dirty="0">
              <a:effectLst>
                <a:outerShdw blurRad="50800" dist="38100" dir="2700000" algn="tl" rotWithShape="0">
                  <a:prstClr val="black">
                    <a:alpha val="40000"/>
                  </a:prstClr>
                </a:outerShdw>
              </a:effectLst>
              <a:latin typeface="+mn-lt"/>
            </a:endParaRP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jeZBesedilom 5"/>
          <p:cNvSpPr txBox="1"/>
          <p:nvPr/>
        </p:nvSpPr>
        <p:spPr>
          <a:xfrm>
            <a:off x="1187624" y="404664"/>
            <a:ext cx="7704856" cy="584775"/>
          </a:xfrm>
          <a:prstGeom prst="rect">
            <a:avLst/>
          </a:prstGeom>
          <a:noFill/>
          <a:effectLst>
            <a:outerShdw blurRad="50800" dist="38100" dir="2700000" algn="tl" rotWithShape="0">
              <a:prstClr val="black">
                <a:alpha val="40000"/>
              </a:prstClr>
            </a:outerShdw>
          </a:effectLst>
        </p:spPr>
        <p:txBody>
          <a:bodyPr>
            <a:spAutoFit/>
          </a:bodyPr>
          <a:lstStyle/>
          <a:p>
            <a:pPr algn="just" fontAlgn="auto">
              <a:spcBef>
                <a:spcPts val="0"/>
              </a:spcBef>
              <a:spcAft>
                <a:spcPts val="0"/>
              </a:spcAft>
              <a:defRPr/>
            </a:pPr>
            <a:r>
              <a:rPr lang="sl-SI"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Vizija vrtca</a:t>
            </a:r>
            <a:endParaRPr lang="sl-SI"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
        <p:nvSpPr>
          <p:cNvPr id="3" name="Pravokotnik 2"/>
          <p:cNvSpPr/>
          <p:nvPr/>
        </p:nvSpPr>
        <p:spPr>
          <a:xfrm>
            <a:off x="1259632" y="2494637"/>
            <a:ext cx="7632848" cy="64633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sl-SI" sz="3600" dirty="0">
                <a:effectLst>
                  <a:outerShdw blurRad="50800" dist="38100" dir="2700000" algn="tl" rotWithShape="0">
                    <a:prstClr val="black">
                      <a:alpha val="40000"/>
                    </a:prstClr>
                  </a:outerShdw>
                </a:effectLst>
              </a:rPr>
              <a:t>Skupni koraki nas vodijo k odličnosti</a:t>
            </a:r>
            <a:endParaRPr lang="en-US" sz="3600" dirty="0">
              <a:effectLst>
                <a:outerShdw blurRad="50800" dist="38100" dir="2700000" algn="tl" rotWithShape="0">
                  <a:prstClr val="black">
                    <a:alpha val="40000"/>
                  </a:prstClr>
                </a:outerShdw>
              </a:effectLst>
            </a:endParaRP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jeZBesedilom 5"/>
          <p:cNvSpPr txBox="1"/>
          <p:nvPr/>
        </p:nvSpPr>
        <p:spPr>
          <a:xfrm>
            <a:off x="2483768" y="1638667"/>
            <a:ext cx="5184576" cy="3662541"/>
          </a:xfrm>
          <a:prstGeom prst="rect">
            <a:avLst/>
          </a:prstGeom>
          <a:noFill/>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sl-SI"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Saj vrtec kot dom je</a:t>
            </a:r>
          </a:p>
          <a:p>
            <a:pPr algn="ctr" fontAlgn="auto">
              <a:spcBef>
                <a:spcPts val="0"/>
              </a:spcBef>
              <a:spcAft>
                <a:spcPts val="0"/>
              </a:spcAft>
              <a:defRPr/>
            </a:pPr>
            <a:r>
              <a:rPr lang="sl-SI"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kjer sreča živi</a:t>
            </a:r>
          </a:p>
          <a:p>
            <a:pPr algn="ctr" fontAlgn="auto">
              <a:spcBef>
                <a:spcPts val="0"/>
              </a:spcBef>
              <a:spcAft>
                <a:spcPts val="0"/>
              </a:spcAft>
              <a:defRPr/>
            </a:pPr>
            <a:r>
              <a:rPr lang="sl-SI"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in ciciban vanj rad</a:t>
            </a:r>
          </a:p>
          <a:p>
            <a:pPr algn="ctr" fontAlgn="auto">
              <a:spcBef>
                <a:spcPts val="0"/>
              </a:spcBef>
              <a:spcAft>
                <a:spcPts val="0"/>
              </a:spcAft>
              <a:defRPr/>
            </a:pPr>
            <a:r>
              <a:rPr lang="sl-SI"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vsak dan pohiti.</a:t>
            </a:r>
          </a:p>
          <a:p>
            <a:pPr algn="ctr" fontAlgn="auto">
              <a:spcBef>
                <a:spcPts val="0"/>
              </a:spcBef>
              <a:spcAft>
                <a:spcPts val="0"/>
              </a:spcAft>
              <a:defRPr/>
            </a:pPr>
            <a:endParaRPr lang="sl-SI"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a:p>
            <a:pPr algn="r" fontAlgn="auto">
              <a:spcBef>
                <a:spcPts val="0"/>
              </a:spcBef>
              <a:spcAft>
                <a:spcPts val="0"/>
              </a:spcAft>
              <a:defRPr/>
            </a:pPr>
            <a:r>
              <a:rPr lang="sl-SI" sz="2800" b="1" i="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Manko</a:t>
            </a:r>
            <a:r>
              <a:rPr lang="sl-SI" sz="28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 Golar</a:t>
            </a:r>
            <a:endParaRPr lang="sl-SI" sz="28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6">
                                            <p:txEl>
                                              <p:pRg st="0" end="0"/>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6">
                                            <p:txEl>
                                              <p:pRg st="1" end="1"/>
                                            </p:txEl>
                                          </p:spTgt>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6">
                                            <p:txEl>
                                              <p:pRg st="2" end="2"/>
                                            </p:txEl>
                                          </p:spTgt>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6">
                                            <p:txEl>
                                              <p:pRg st="3" end="3"/>
                                            </p:txEl>
                                          </p:spTgt>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6">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jeZBesedilom 5"/>
          <p:cNvSpPr txBox="1"/>
          <p:nvPr/>
        </p:nvSpPr>
        <p:spPr>
          <a:xfrm>
            <a:off x="1187624" y="404664"/>
            <a:ext cx="7704856" cy="584775"/>
          </a:xfrm>
          <a:prstGeom prst="rect">
            <a:avLst/>
          </a:prstGeom>
          <a:noFill/>
          <a:effectLst>
            <a:outerShdw blurRad="50800" dist="38100" dir="2700000" algn="tl" rotWithShape="0">
              <a:prstClr val="black">
                <a:alpha val="40000"/>
              </a:prstClr>
            </a:outerShdw>
          </a:effectLst>
        </p:spPr>
        <p:txBody>
          <a:bodyPr>
            <a:spAutoFit/>
          </a:bodyPr>
          <a:lstStyle/>
          <a:p>
            <a:pPr algn="just" fontAlgn="auto">
              <a:spcBef>
                <a:spcPts val="0"/>
              </a:spcBef>
              <a:spcAft>
                <a:spcPts val="0"/>
              </a:spcAft>
              <a:defRPr/>
            </a:pPr>
            <a:r>
              <a:rPr lang="sl-SI"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Enota Kocljeva 2 – pred prenovo</a:t>
            </a:r>
            <a:endParaRPr lang="sl-SI"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pic>
        <p:nvPicPr>
          <p:cNvPr id="4" name="Slika 3" descr="DSC00088.JPG"/>
          <p:cNvPicPr>
            <a:picLocks noChangeAspect="1"/>
          </p:cNvPicPr>
          <p:nvPr/>
        </p:nvPicPr>
        <p:blipFill>
          <a:blip r:embed="rId2" cstate="print"/>
          <a:stretch>
            <a:fillRect/>
          </a:stretch>
        </p:blipFill>
        <p:spPr>
          <a:xfrm>
            <a:off x="2123728" y="1916832"/>
            <a:ext cx="5616624" cy="42124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Slika 3" descr="tabla norveški sklad 004.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jeZBesedilom 5"/>
          <p:cNvSpPr txBox="1"/>
          <p:nvPr/>
        </p:nvSpPr>
        <p:spPr>
          <a:xfrm>
            <a:off x="1187624" y="404664"/>
            <a:ext cx="7704856" cy="584775"/>
          </a:xfrm>
          <a:prstGeom prst="rect">
            <a:avLst/>
          </a:prstGeom>
          <a:noFill/>
          <a:effectLst>
            <a:outerShdw blurRad="50800" dist="38100" dir="2700000" algn="tl" rotWithShape="0">
              <a:prstClr val="black">
                <a:alpha val="40000"/>
              </a:prstClr>
            </a:outerShdw>
          </a:effectLst>
        </p:spPr>
        <p:txBody>
          <a:bodyPr>
            <a:spAutoFit/>
          </a:bodyPr>
          <a:lstStyle/>
          <a:p>
            <a:pPr algn="just" fontAlgn="auto">
              <a:spcBef>
                <a:spcPts val="0"/>
              </a:spcBef>
              <a:spcAft>
                <a:spcPts val="0"/>
              </a:spcAft>
              <a:defRPr/>
            </a:pPr>
            <a:r>
              <a:rPr lang="sl-SI"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Enota Kocljeva 2 – po prenovi</a:t>
            </a:r>
            <a:endParaRPr lang="sl-SI"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pic>
        <p:nvPicPr>
          <p:cNvPr id="5" name="Slika 4" descr="k2 006.jpg"/>
          <p:cNvPicPr>
            <a:picLocks noChangeAspect="1"/>
          </p:cNvPicPr>
          <p:nvPr/>
        </p:nvPicPr>
        <p:blipFill>
          <a:blip r:embed="rId2" cstate="print"/>
          <a:stretch>
            <a:fillRect/>
          </a:stretch>
        </p:blipFill>
        <p:spPr>
          <a:xfrm>
            <a:off x="1907704" y="1844824"/>
            <a:ext cx="5900928" cy="39502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jeZBesedilom 5"/>
          <p:cNvSpPr txBox="1"/>
          <p:nvPr/>
        </p:nvSpPr>
        <p:spPr>
          <a:xfrm>
            <a:off x="1187624" y="404664"/>
            <a:ext cx="7704856" cy="584775"/>
          </a:xfrm>
          <a:prstGeom prst="rect">
            <a:avLst/>
          </a:prstGeom>
          <a:noFill/>
          <a:effectLst>
            <a:outerShdw blurRad="50800" dist="38100" dir="2700000" algn="tl" rotWithShape="0">
              <a:prstClr val="black">
                <a:alpha val="40000"/>
              </a:prstClr>
            </a:outerShdw>
          </a:effectLst>
        </p:spPr>
        <p:txBody>
          <a:bodyPr>
            <a:spAutoFit/>
          </a:bodyPr>
          <a:lstStyle/>
          <a:p>
            <a:pPr algn="just" fontAlgn="auto">
              <a:spcBef>
                <a:spcPts val="0"/>
              </a:spcBef>
              <a:spcAft>
                <a:spcPts val="0"/>
              </a:spcAft>
              <a:defRPr/>
            </a:pPr>
            <a:r>
              <a:rPr lang="sl-SI"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Enota Kocljeva 4 – pred prenovo</a:t>
            </a:r>
            <a:endParaRPr lang="sl-SI"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pic>
        <p:nvPicPr>
          <p:cNvPr id="5" name="Slika 4" descr="DSC00090.JPG"/>
          <p:cNvPicPr>
            <a:picLocks noChangeAspect="1"/>
          </p:cNvPicPr>
          <p:nvPr/>
        </p:nvPicPr>
        <p:blipFill>
          <a:blip r:embed="rId2" cstate="print"/>
          <a:stretch>
            <a:fillRect/>
          </a:stretch>
        </p:blipFill>
        <p:spPr>
          <a:xfrm>
            <a:off x="2051720" y="1916832"/>
            <a:ext cx="5616000" cy="4212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jeZBesedilom 5"/>
          <p:cNvSpPr txBox="1"/>
          <p:nvPr/>
        </p:nvSpPr>
        <p:spPr>
          <a:xfrm>
            <a:off x="1187624" y="404664"/>
            <a:ext cx="7704856" cy="584775"/>
          </a:xfrm>
          <a:prstGeom prst="rect">
            <a:avLst/>
          </a:prstGeom>
          <a:noFill/>
          <a:effectLst>
            <a:outerShdw blurRad="50800" dist="38100" dir="2700000" algn="tl" rotWithShape="0">
              <a:prstClr val="black">
                <a:alpha val="40000"/>
              </a:prstClr>
            </a:outerShdw>
          </a:effectLst>
        </p:spPr>
        <p:txBody>
          <a:bodyPr>
            <a:spAutoFit/>
          </a:bodyPr>
          <a:lstStyle/>
          <a:p>
            <a:pPr algn="just" fontAlgn="auto">
              <a:spcBef>
                <a:spcPts val="0"/>
              </a:spcBef>
              <a:spcAft>
                <a:spcPts val="0"/>
              </a:spcAft>
              <a:defRPr/>
            </a:pPr>
            <a:r>
              <a:rPr lang="sl-SI"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Enota Kocljeva 2 – po prenovi</a:t>
            </a:r>
            <a:endParaRPr lang="sl-SI"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pic>
        <p:nvPicPr>
          <p:cNvPr id="4" name="Slika 3" descr="k2 005.jpg"/>
          <p:cNvPicPr>
            <a:picLocks noChangeAspect="1"/>
          </p:cNvPicPr>
          <p:nvPr/>
        </p:nvPicPr>
        <p:blipFill>
          <a:blip r:embed="rId2" cstate="print"/>
          <a:stretch>
            <a:fillRect/>
          </a:stretch>
        </p:blipFill>
        <p:spPr>
          <a:xfrm>
            <a:off x="1979712" y="1844824"/>
            <a:ext cx="5900928" cy="39502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jeZBesedilom 5"/>
          <p:cNvSpPr txBox="1"/>
          <p:nvPr/>
        </p:nvSpPr>
        <p:spPr>
          <a:xfrm>
            <a:off x="1187450" y="404813"/>
            <a:ext cx="7705725" cy="6124575"/>
          </a:xfrm>
          <a:prstGeom prst="rect">
            <a:avLst/>
          </a:prstGeom>
          <a:noFill/>
        </p:spPr>
        <p:txBody>
          <a:bodyPr>
            <a:spAutoFit/>
          </a:bodyPr>
          <a:lstStyle/>
          <a:p>
            <a:pPr algn="just" fontAlgn="auto">
              <a:spcBef>
                <a:spcPts val="0"/>
              </a:spcBef>
              <a:spcAft>
                <a:spcPts val="0"/>
              </a:spcAft>
              <a:defRPr/>
            </a:pPr>
            <a:r>
              <a:rPr lang="sl-SI" sz="2800" dirty="0">
                <a:effectLst>
                  <a:outerShdw blurRad="50800" dist="38100" dir="2700000" algn="tl" rotWithShape="0">
                    <a:prstClr val="black">
                      <a:alpha val="40000"/>
                    </a:prstClr>
                  </a:outerShdw>
                </a:effectLst>
                <a:latin typeface="+mn-lt"/>
              </a:rPr>
              <a:t>Države Evropske unije in z njimi tudi Republika Slovenija, so si v finančni perspektivi 2007-2013 zadale optimistične cilje na področju povečanja deleža obnovljivih virov energije in učinkovite rabe energije. </a:t>
            </a:r>
          </a:p>
          <a:p>
            <a:pPr algn="just" fontAlgn="auto">
              <a:spcBef>
                <a:spcPts val="0"/>
              </a:spcBef>
              <a:spcAft>
                <a:spcPts val="0"/>
              </a:spcAft>
              <a:defRPr/>
            </a:pPr>
            <a:r>
              <a:rPr lang="sl-SI" sz="2800" dirty="0">
                <a:effectLst>
                  <a:outerShdw blurRad="50800" dist="38100" dir="2700000" algn="tl" rotWithShape="0">
                    <a:prstClr val="black">
                      <a:alpha val="40000"/>
                    </a:prstClr>
                  </a:outerShdw>
                </a:effectLst>
                <a:latin typeface="+mn-lt"/>
              </a:rPr>
              <a:t>Slovenski energetski program določa, da je potrebno do leta 2010 za desetino povečati energetsko učinkovitost, v javnem sektorju celo do 15 odstotkov. </a:t>
            </a:r>
          </a:p>
          <a:p>
            <a:pPr algn="just" fontAlgn="auto">
              <a:spcBef>
                <a:spcPts val="0"/>
              </a:spcBef>
              <a:spcAft>
                <a:spcPts val="0"/>
              </a:spcAft>
              <a:defRPr/>
            </a:pPr>
            <a:r>
              <a:rPr lang="sl-SI" sz="2800" dirty="0">
                <a:effectLst>
                  <a:outerShdw blurRad="50800" dist="38100" dir="2700000" algn="tl" rotWithShape="0">
                    <a:prstClr val="black">
                      <a:alpha val="40000"/>
                    </a:prstClr>
                  </a:outerShdw>
                </a:effectLst>
                <a:latin typeface="+mn-lt"/>
              </a:rPr>
              <a:t>Za uresničevanje teh napovedi je Republika Slovenija sprejela ustrezen operativni program in Nacionalni akcijski načrt za energetsko učinkovitost, kjer si je začrtala programe in predvidela finančne vire. </a:t>
            </a:r>
            <a:endParaRPr lang="en-US" sz="2800" dirty="0">
              <a:effectLst>
                <a:outerShdw blurRad="50800" dist="38100" dir="2700000" algn="tl" rotWithShape="0">
                  <a:prstClr val="black">
                    <a:alpha val="40000"/>
                  </a:prstClr>
                </a:outerShdw>
              </a:effectLst>
              <a:latin typeface="+mn-lt"/>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jeZBesedilom 5"/>
          <p:cNvSpPr txBox="1"/>
          <p:nvPr/>
        </p:nvSpPr>
        <p:spPr>
          <a:xfrm>
            <a:off x="1187450" y="404813"/>
            <a:ext cx="7705725" cy="3538537"/>
          </a:xfrm>
          <a:prstGeom prst="rect">
            <a:avLst/>
          </a:prstGeom>
          <a:noFill/>
        </p:spPr>
        <p:txBody>
          <a:bodyPr>
            <a:spAutoFit/>
          </a:bodyPr>
          <a:lstStyle/>
          <a:p>
            <a:pPr algn="just" fontAlgn="auto">
              <a:spcBef>
                <a:spcPts val="0"/>
              </a:spcBef>
              <a:spcAft>
                <a:spcPts val="0"/>
              </a:spcAft>
              <a:defRPr/>
            </a:pPr>
            <a:r>
              <a:rPr lang="sl-SI" sz="3200" dirty="0">
                <a:effectLst>
                  <a:outerShdw blurRad="50800" dist="38100" dir="2700000" algn="tl" rotWithShape="0">
                    <a:prstClr val="black">
                      <a:alpha val="40000"/>
                    </a:prstClr>
                  </a:outerShdw>
                </a:effectLst>
                <a:latin typeface="+mn-lt"/>
              </a:rPr>
              <a:t>Ciljem, zastavljenim v teh dokumentih, sledi tudi Občina Gornja Radgona, ki je začela izvajati aktivnosti na področju obnovljivih virov energije in učinkovite rabe energije že veliko prej, preden so se ukrepi za doseganje omenjenih ciljev na nivoju države začeli izvajati. </a:t>
            </a:r>
            <a:endParaRPr lang="en-US" sz="3200" dirty="0">
              <a:effectLst>
                <a:outerShdw blurRad="50800" dist="38100" dir="2700000" algn="tl" rotWithShape="0">
                  <a:prstClr val="black">
                    <a:alpha val="40000"/>
                  </a:prstClr>
                </a:outerShdw>
              </a:effectLst>
              <a:latin typeface="+mn-lt"/>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jeZBesedilom 5"/>
          <p:cNvSpPr txBox="1"/>
          <p:nvPr/>
        </p:nvSpPr>
        <p:spPr>
          <a:xfrm>
            <a:off x="1187450" y="404813"/>
            <a:ext cx="7705725" cy="2554287"/>
          </a:xfrm>
          <a:prstGeom prst="rect">
            <a:avLst/>
          </a:prstGeom>
          <a:noFill/>
        </p:spPr>
        <p:txBody>
          <a:bodyPr>
            <a:spAutoFit/>
          </a:bodyPr>
          <a:lstStyle/>
          <a:p>
            <a:pPr algn="just" fontAlgn="auto">
              <a:spcBef>
                <a:spcPts val="0"/>
              </a:spcBef>
              <a:spcAft>
                <a:spcPts val="0"/>
              </a:spcAft>
              <a:defRPr/>
            </a:pPr>
            <a:r>
              <a:rPr lang="sl-SI" sz="3200" dirty="0">
                <a:effectLst>
                  <a:outerShdw blurRad="50800" dist="38100" dir="2700000" algn="tl" rotWithShape="0">
                    <a:prstClr val="black">
                      <a:alpha val="40000"/>
                    </a:prstClr>
                  </a:outerShdw>
                </a:effectLst>
                <a:latin typeface="+mn-lt"/>
              </a:rPr>
              <a:t>Leta 2005 je bil sprejet programski dokument “Energetska zasnova občine Gornja Radgona”, ki vsebuje predloge ukrepov za povečanje deleža uporabe obnovljivih virov energije in učinkovite rabe energije. </a:t>
            </a:r>
            <a:endParaRPr lang="en-US" sz="3200" dirty="0">
              <a:effectLst>
                <a:outerShdw blurRad="50800" dist="38100" dir="2700000" algn="tl" rotWithShape="0">
                  <a:prstClr val="black">
                    <a:alpha val="40000"/>
                  </a:prstClr>
                </a:outerShdw>
              </a:effectLst>
              <a:latin typeface="+mn-lt"/>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jeZBesedilom 5"/>
          <p:cNvSpPr txBox="1"/>
          <p:nvPr/>
        </p:nvSpPr>
        <p:spPr>
          <a:xfrm>
            <a:off x="1187450" y="404813"/>
            <a:ext cx="7705725" cy="6124575"/>
          </a:xfrm>
          <a:prstGeom prst="rect">
            <a:avLst/>
          </a:prstGeom>
          <a:noFill/>
        </p:spPr>
        <p:txBody>
          <a:bodyPr>
            <a:spAutoFit/>
          </a:bodyPr>
          <a:lstStyle/>
          <a:p>
            <a:pPr algn="just" fontAlgn="auto">
              <a:spcBef>
                <a:spcPts val="0"/>
              </a:spcBef>
              <a:spcAft>
                <a:spcPts val="0"/>
              </a:spcAft>
              <a:defRPr/>
            </a:pPr>
            <a:r>
              <a:rPr lang="sl-SI" sz="2800" dirty="0">
                <a:effectLst>
                  <a:outerShdw blurRad="50800" dist="38100" dir="2700000" algn="tl" rotWithShape="0">
                    <a:prstClr val="black">
                      <a:alpha val="40000"/>
                    </a:prstClr>
                  </a:outerShdw>
                </a:effectLst>
                <a:latin typeface="+mn-lt"/>
              </a:rPr>
              <a:t>V skladu s tem dokumentom je bila sprejeta odločitev za energetsko obnovo dveh objektov Vrtca </a:t>
            </a:r>
            <a:r>
              <a:rPr lang="sl-SI" sz="2800" dirty="0" err="1">
                <a:effectLst>
                  <a:outerShdw blurRad="50800" dist="38100" dir="2700000" algn="tl" rotWithShape="0">
                    <a:prstClr val="black">
                      <a:alpha val="40000"/>
                    </a:prstClr>
                  </a:outerShdw>
                </a:effectLst>
                <a:latin typeface="+mn-lt"/>
              </a:rPr>
              <a:t>Manka</a:t>
            </a:r>
            <a:r>
              <a:rPr lang="sl-SI" sz="2800" dirty="0">
                <a:effectLst>
                  <a:outerShdw blurRad="50800" dist="38100" dir="2700000" algn="tl" rotWithShape="0">
                    <a:prstClr val="black">
                      <a:alpha val="40000"/>
                    </a:prstClr>
                  </a:outerShdw>
                </a:effectLst>
                <a:latin typeface="+mn-lt"/>
              </a:rPr>
              <a:t> Golarja Gornja Radgona na pasivni standard. </a:t>
            </a:r>
          </a:p>
          <a:p>
            <a:pPr algn="just" fontAlgn="auto">
              <a:spcBef>
                <a:spcPts val="0"/>
              </a:spcBef>
              <a:spcAft>
                <a:spcPts val="0"/>
              </a:spcAft>
              <a:defRPr/>
            </a:pPr>
            <a:r>
              <a:rPr lang="sl-SI" sz="2800" dirty="0">
                <a:effectLst>
                  <a:outerShdw blurRad="50800" dist="38100" dir="2700000" algn="tl" rotWithShape="0">
                    <a:prstClr val="black">
                      <a:alpha val="40000"/>
                    </a:prstClr>
                  </a:outerShdw>
                </a:effectLst>
                <a:latin typeface="+mn-lt"/>
              </a:rPr>
              <a:t>Dejstva, ki so vplivala na to odločitev:</a:t>
            </a:r>
          </a:p>
          <a:p>
            <a:pPr algn="just" fontAlgn="auto">
              <a:spcBef>
                <a:spcPts val="0"/>
              </a:spcBef>
              <a:spcAft>
                <a:spcPts val="0"/>
              </a:spcAft>
              <a:buFont typeface="Arial" pitchFamily="34" charset="0"/>
              <a:buChar char="•"/>
              <a:defRPr/>
            </a:pPr>
            <a:r>
              <a:rPr lang="sl-SI" sz="2800" dirty="0">
                <a:effectLst>
                  <a:outerShdw blurRad="50800" dist="38100" dir="2700000" algn="tl" rotWithShape="0">
                    <a:prstClr val="black">
                      <a:alpha val="40000"/>
                    </a:prstClr>
                  </a:outerShdw>
                </a:effectLst>
                <a:latin typeface="+mn-lt"/>
              </a:rPr>
              <a:t> </a:t>
            </a:r>
            <a:r>
              <a:rPr lang="sl-SI" sz="2800" dirty="0">
                <a:effectLst>
                  <a:outerShdw blurRad="50800" dist="38100" dir="2700000" algn="tl" rotWithShape="0">
                    <a:prstClr val="black">
                      <a:alpha val="40000"/>
                    </a:prstClr>
                  </a:outerShdw>
                </a:effectLst>
                <a:latin typeface="+mn-lt"/>
              </a:rPr>
              <a:t>prvi objekt vrtca je bil zgrajen leta 1976 in ni imel nikakršne toplotne izolacije,</a:t>
            </a:r>
          </a:p>
          <a:p>
            <a:pPr algn="just" fontAlgn="auto">
              <a:spcBef>
                <a:spcPts val="0"/>
              </a:spcBef>
              <a:spcAft>
                <a:spcPts val="0"/>
              </a:spcAft>
              <a:buFont typeface="Arial" pitchFamily="34" charset="0"/>
              <a:buChar char="•"/>
              <a:defRPr/>
            </a:pPr>
            <a:r>
              <a:rPr lang="sl-SI" sz="2800" dirty="0">
                <a:effectLst>
                  <a:outerShdw blurRad="50800" dist="38100" dir="2700000" algn="tl" rotWithShape="0">
                    <a:prstClr val="black">
                      <a:alpha val="40000"/>
                    </a:prstClr>
                  </a:outerShdw>
                </a:effectLst>
                <a:latin typeface="+mn-lt"/>
              </a:rPr>
              <a:t> drugi objekt je bil zgrajen leta 1984 in je imel toplotno izolacijo minimalne debeline,</a:t>
            </a:r>
          </a:p>
          <a:p>
            <a:pPr algn="just" fontAlgn="auto">
              <a:spcBef>
                <a:spcPts val="0"/>
              </a:spcBef>
              <a:spcAft>
                <a:spcPts val="0"/>
              </a:spcAft>
              <a:buFont typeface="Arial" pitchFamily="34" charset="0"/>
              <a:buChar char="•"/>
              <a:defRPr/>
            </a:pPr>
            <a:r>
              <a:rPr lang="sl-SI" sz="2800" dirty="0">
                <a:effectLst>
                  <a:outerShdw blurRad="50800" dist="38100" dir="2700000" algn="tl" rotWithShape="0">
                    <a:prstClr val="black">
                      <a:alpha val="40000"/>
                    </a:prstClr>
                  </a:outerShdw>
                </a:effectLst>
                <a:latin typeface="+mn-lt"/>
              </a:rPr>
              <a:t> </a:t>
            </a:r>
            <a:r>
              <a:rPr lang="sl-SI" sz="2800" dirty="0">
                <a:effectLst>
                  <a:outerShdw blurRad="50800" dist="38100" dir="2700000" algn="tl" rotWithShape="0">
                    <a:prstClr val="black">
                      <a:alpha val="40000"/>
                    </a:prstClr>
                  </a:outerShdw>
                </a:effectLst>
                <a:latin typeface="+mn-lt"/>
              </a:rPr>
              <a:t>stavbno pohištvo v obeh objektih že dolgo ni več ustrezalo sodobnim zahtevam glede energetske učinkovitosti,</a:t>
            </a:r>
          </a:p>
          <a:p>
            <a:pPr algn="just" fontAlgn="auto">
              <a:spcBef>
                <a:spcPts val="0"/>
              </a:spcBef>
              <a:spcAft>
                <a:spcPts val="0"/>
              </a:spcAft>
              <a:buFont typeface="Arial" pitchFamily="34" charset="0"/>
              <a:buChar char="•"/>
              <a:defRPr/>
            </a:pPr>
            <a:r>
              <a:rPr lang="sl-SI" sz="2800" dirty="0">
                <a:effectLst>
                  <a:outerShdw blurRad="50800" dist="38100" dir="2700000" algn="tl" rotWithShape="0">
                    <a:prstClr val="black">
                      <a:alpha val="40000"/>
                    </a:prstClr>
                  </a:outerShdw>
                </a:effectLst>
                <a:latin typeface="+mn-lt"/>
              </a:rPr>
              <a:t> </a:t>
            </a:r>
            <a:r>
              <a:rPr lang="sl-SI" sz="2800" dirty="0">
                <a:effectLst>
                  <a:outerShdw blurRad="50800" dist="38100" dir="2700000" algn="tl" rotWithShape="0">
                    <a:prstClr val="black">
                      <a:alpha val="40000"/>
                    </a:prstClr>
                  </a:outerShdw>
                </a:effectLst>
                <a:latin typeface="+mn-lt"/>
              </a:rPr>
              <a:t>prva stavba je bila še vedno pokrita z azbestno kritino.</a:t>
            </a:r>
            <a:endParaRPr lang="en-US" sz="2800" dirty="0">
              <a:effectLst>
                <a:outerShdw blurRad="50800" dist="38100" dir="2700000" algn="tl" rotWithShape="0">
                  <a:prstClr val="black">
                    <a:alpha val="40000"/>
                  </a:prstClr>
                </a:outerShdw>
              </a:effectLst>
              <a:latin typeface="+mn-lt"/>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jeZBesedilom 5"/>
          <p:cNvSpPr txBox="1"/>
          <p:nvPr/>
        </p:nvSpPr>
        <p:spPr>
          <a:xfrm>
            <a:off x="1187624" y="404664"/>
            <a:ext cx="7704856" cy="584775"/>
          </a:xfrm>
          <a:prstGeom prst="rect">
            <a:avLst/>
          </a:prstGeom>
          <a:noFill/>
        </p:spPr>
        <p:txBody>
          <a:bodyPr>
            <a:spAutoFit/>
          </a:bodyPr>
          <a:lstStyle/>
          <a:p>
            <a:pPr algn="just" fontAlgn="auto">
              <a:spcBef>
                <a:spcPts val="0"/>
              </a:spcBef>
              <a:spcAft>
                <a:spcPts val="0"/>
              </a:spcAft>
              <a:defRPr/>
            </a:pPr>
            <a:r>
              <a:rPr lang="sl-SI"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Energetsko varčen vrtec</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pic>
        <p:nvPicPr>
          <p:cNvPr id="5" name="Slika 4" descr="k2 001.jpg"/>
          <p:cNvPicPr>
            <a:picLocks noChangeAspect="1"/>
          </p:cNvPicPr>
          <p:nvPr/>
        </p:nvPicPr>
        <p:blipFill>
          <a:blip r:embed="rId2" cstate="print"/>
          <a:stretch>
            <a:fillRect/>
          </a:stretch>
        </p:blipFill>
        <p:spPr>
          <a:xfrm>
            <a:off x="1241851" y="1259833"/>
            <a:ext cx="7650629" cy="51214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jeZBesedilom 5"/>
          <p:cNvSpPr txBox="1"/>
          <p:nvPr/>
        </p:nvSpPr>
        <p:spPr>
          <a:xfrm>
            <a:off x="1187624" y="404664"/>
            <a:ext cx="7704856" cy="4031873"/>
          </a:xfrm>
          <a:prstGeom prst="rect">
            <a:avLst/>
          </a:prstGeom>
          <a:noFill/>
        </p:spPr>
        <p:txBody>
          <a:bodyPr>
            <a:spAutoFit/>
          </a:bodyPr>
          <a:lstStyle/>
          <a:p>
            <a:pPr algn="just" fontAlgn="auto">
              <a:spcBef>
                <a:spcPts val="0"/>
              </a:spcBef>
              <a:spcAft>
                <a:spcPts val="0"/>
              </a:spcAft>
              <a:defRPr/>
            </a:pPr>
            <a:r>
              <a:rPr lang="sl-SI" sz="3200" b="1" dirty="0">
                <a:ln w="12700">
                  <a:solidFill>
                    <a:schemeClr val="tx2">
                      <a:satMod val="155000"/>
                    </a:schemeClr>
                  </a:solidFill>
                  <a:prstDash val="solid"/>
                </a:ln>
                <a:solidFill>
                  <a:schemeClr val="bg2">
                    <a:tint val="85000"/>
                    <a:satMod val="155000"/>
                  </a:schemeClr>
                </a:solidFill>
                <a:effectLst>
                  <a:outerShdw blurRad="50800" dist="38100" dir="2700000" algn="tl" rotWithShape="0">
                    <a:prstClr val="black">
                      <a:alpha val="40000"/>
                    </a:prstClr>
                  </a:outerShdw>
                </a:effectLst>
                <a:latin typeface="+mn-lt"/>
              </a:rPr>
              <a:t>Pasivni standard:</a:t>
            </a:r>
          </a:p>
          <a:p>
            <a:pPr algn="just" fontAlgn="auto">
              <a:spcBef>
                <a:spcPts val="0"/>
              </a:spcBef>
              <a:spcAft>
                <a:spcPts val="0"/>
              </a:spcAft>
              <a:defRPr/>
            </a:pPr>
            <a:endParaRPr lang="sl-SI" sz="3200" dirty="0">
              <a:effectLst>
                <a:outerShdw blurRad="50800" dist="38100" dir="2700000" algn="tl" rotWithShape="0">
                  <a:prstClr val="black">
                    <a:alpha val="40000"/>
                  </a:prstClr>
                </a:outerShdw>
              </a:effectLst>
              <a:latin typeface="+mn-lt"/>
            </a:endParaRPr>
          </a:p>
          <a:p>
            <a:pPr algn="just" fontAlgn="auto">
              <a:spcBef>
                <a:spcPts val="0"/>
              </a:spcBef>
              <a:spcAft>
                <a:spcPts val="0"/>
              </a:spcAft>
              <a:buFont typeface="Arial" pitchFamily="34" charset="0"/>
              <a:buChar char="•"/>
              <a:defRPr/>
            </a:pPr>
            <a:r>
              <a:rPr lang="sl-SI" sz="3200" dirty="0">
                <a:effectLst>
                  <a:outerShdw blurRad="50800" dist="38100" dir="2700000" algn="tl" rotWithShape="0">
                    <a:prstClr val="black">
                      <a:alpha val="40000"/>
                    </a:prstClr>
                  </a:outerShdw>
                </a:effectLst>
                <a:latin typeface="+mn-lt"/>
              </a:rPr>
              <a:t> poraba energije, ki je v sezoni manjša od    15 </a:t>
            </a:r>
            <a:r>
              <a:rPr lang="sl-SI" sz="3200" dirty="0" err="1">
                <a:effectLst>
                  <a:outerShdw blurRad="50800" dist="38100" dir="2700000" algn="tl" rotWithShape="0">
                    <a:prstClr val="black">
                      <a:alpha val="40000"/>
                    </a:prstClr>
                  </a:outerShdw>
                </a:effectLst>
                <a:latin typeface="+mn-lt"/>
              </a:rPr>
              <a:t>kWh</a:t>
            </a:r>
            <a:r>
              <a:rPr lang="sl-SI" sz="3200" dirty="0">
                <a:effectLst>
                  <a:outerShdw blurRad="50800" dist="38100" dir="2700000" algn="tl" rotWithShape="0">
                    <a:prstClr val="black">
                      <a:alpha val="40000"/>
                    </a:prstClr>
                  </a:outerShdw>
                </a:effectLst>
                <a:latin typeface="+mn-lt"/>
              </a:rPr>
              <a:t>/m</a:t>
            </a:r>
            <a:r>
              <a:rPr lang="sl-SI" sz="3200" baseline="30000" dirty="0">
                <a:effectLst>
                  <a:outerShdw blurRad="50800" dist="38100" dir="2700000" algn="tl" rotWithShape="0">
                    <a:prstClr val="black">
                      <a:alpha val="40000"/>
                    </a:prstClr>
                  </a:outerShdw>
                </a:effectLst>
                <a:latin typeface="+mn-lt"/>
              </a:rPr>
              <a:t>2</a:t>
            </a:r>
            <a:r>
              <a:rPr lang="sl-SI" sz="3200" dirty="0">
                <a:effectLst>
                  <a:outerShdw blurRad="50800" dist="38100" dir="2700000" algn="tl" rotWithShape="0">
                    <a:prstClr val="black">
                      <a:alpha val="40000"/>
                    </a:prstClr>
                  </a:outerShdw>
                </a:effectLst>
                <a:latin typeface="+mn-lt"/>
              </a:rPr>
              <a:t> oz. 1,5 </a:t>
            </a:r>
            <a:r>
              <a:rPr lang="sl-SI" sz="3200" dirty="0" err="1">
                <a:effectLst>
                  <a:outerShdw blurRad="50800" dist="38100" dir="2700000" algn="tl" rotWithShape="0">
                    <a:prstClr val="black">
                      <a:alpha val="40000"/>
                    </a:prstClr>
                  </a:outerShdw>
                </a:effectLst>
                <a:latin typeface="+mn-lt"/>
              </a:rPr>
              <a:t>lietra</a:t>
            </a:r>
            <a:r>
              <a:rPr lang="sl-SI" sz="3200" dirty="0">
                <a:effectLst>
                  <a:outerShdw blurRad="50800" dist="38100" dir="2700000" algn="tl" rotWithShape="0">
                    <a:prstClr val="black">
                      <a:alpha val="40000"/>
                    </a:prstClr>
                  </a:outerShdw>
                </a:effectLst>
                <a:latin typeface="+mn-lt"/>
              </a:rPr>
              <a:t> kurilnega olja / m</a:t>
            </a:r>
            <a:r>
              <a:rPr lang="sl-SI" sz="3200" baseline="30000" dirty="0">
                <a:effectLst>
                  <a:outerShdw blurRad="50800" dist="38100" dir="2700000" algn="tl" rotWithShape="0">
                    <a:prstClr val="black">
                      <a:alpha val="40000"/>
                    </a:prstClr>
                  </a:outerShdw>
                </a:effectLst>
                <a:latin typeface="+mn-lt"/>
              </a:rPr>
              <a:t>2</a:t>
            </a:r>
            <a:r>
              <a:rPr lang="sl-SI" sz="3200" dirty="0">
                <a:effectLst>
                  <a:outerShdw blurRad="50800" dist="38100" dir="2700000" algn="tl" rotWithShape="0">
                    <a:prstClr val="black">
                      <a:alpha val="40000"/>
                    </a:prstClr>
                  </a:outerShdw>
                </a:effectLst>
                <a:latin typeface="+mn-lt"/>
              </a:rPr>
              <a:t>, </a:t>
            </a:r>
          </a:p>
          <a:p>
            <a:pPr algn="just" fontAlgn="auto">
              <a:spcBef>
                <a:spcPts val="0"/>
              </a:spcBef>
              <a:spcAft>
                <a:spcPts val="0"/>
              </a:spcAft>
              <a:buFont typeface="Arial" pitchFamily="34" charset="0"/>
              <a:buChar char="•"/>
              <a:defRPr/>
            </a:pPr>
            <a:r>
              <a:rPr lang="sl-SI" sz="3200" dirty="0">
                <a:effectLst>
                  <a:outerShdw blurRad="50800" dist="38100" dir="2700000" algn="tl" rotWithShape="0">
                    <a:prstClr val="black">
                      <a:alpha val="40000"/>
                    </a:prstClr>
                  </a:outerShdw>
                </a:effectLst>
                <a:latin typeface="+mn-lt"/>
              </a:rPr>
              <a:t> </a:t>
            </a:r>
            <a:r>
              <a:rPr lang="sl-SI" sz="3200" dirty="0">
                <a:effectLst>
                  <a:outerShdw blurRad="50800" dist="38100" dir="2700000" algn="tl" rotWithShape="0">
                    <a:prstClr val="black">
                      <a:alpha val="40000"/>
                    </a:prstClr>
                  </a:outerShdw>
                </a:effectLst>
                <a:latin typeface="+mn-lt"/>
              </a:rPr>
              <a:t>zmanjšano onesnaževanje okolja,</a:t>
            </a:r>
          </a:p>
          <a:p>
            <a:pPr algn="just" fontAlgn="auto">
              <a:spcBef>
                <a:spcPts val="0"/>
              </a:spcBef>
              <a:spcAft>
                <a:spcPts val="0"/>
              </a:spcAft>
              <a:buFont typeface="Arial" pitchFamily="34" charset="0"/>
              <a:buChar char="•"/>
              <a:defRPr/>
            </a:pPr>
            <a:r>
              <a:rPr lang="sl-SI" sz="3200" dirty="0">
                <a:effectLst>
                  <a:outerShdw blurRad="50800" dist="38100" dir="2700000" algn="tl" rotWithShape="0">
                    <a:prstClr val="black">
                      <a:alpha val="40000"/>
                    </a:prstClr>
                  </a:outerShdw>
                </a:effectLst>
                <a:latin typeface="+mn-lt"/>
              </a:rPr>
              <a:t> </a:t>
            </a:r>
            <a:r>
              <a:rPr lang="sl-SI" sz="3200" dirty="0">
                <a:effectLst>
                  <a:outerShdw blurRad="50800" dist="38100" dir="2700000" algn="tl" rotWithShape="0">
                    <a:prstClr val="black">
                      <a:alpha val="40000"/>
                    </a:prstClr>
                  </a:outerShdw>
                </a:effectLst>
                <a:latin typeface="+mn-lt"/>
              </a:rPr>
              <a:t>prvi slovenski primer celovite prenove javne zgradbe na </a:t>
            </a:r>
            <a:r>
              <a:rPr lang="sl-SI" sz="3200" dirty="0" err="1">
                <a:effectLst>
                  <a:outerShdw blurRad="50800" dist="38100" dir="2700000" algn="tl" rotWithShape="0">
                    <a:prstClr val="black">
                      <a:alpha val="40000"/>
                    </a:prstClr>
                  </a:outerShdw>
                </a:effectLst>
                <a:latin typeface="+mn-lt"/>
              </a:rPr>
              <a:t>nizkoenergetski</a:t>
            </a:r>
            <a:r>
              <a:rPr lang="sl-SI" sz="3200" dirty="0">
                <a:effectLst>
                  <a:outerShdw blurRad="50800" dist="38100" dir="2700000" algn="tl" rotWithShape="0">
                    <a:prstClr val="black">
                      <a:alpha val="40000"/>
                    </a:prstClr>
                  </a:outerShdw>
                </a:effectLst>
                <a:latin typeface="+mn-lt"/>
              </a:rPr>
              <a:t> nivo oz. pasivni standard. </a:t>
            </a: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jeZBesedilom 5"/>
          <p:cNvSpPr txBox="1"/>
          <p:nvPr/>
        </p:nvSpPr>
        <p:spPr>
          <a:xfrm>
            <a:off x="1187624" y="404664"/>
            <a:ext cx="7704856" cy="4001095"/>
          </a:xfrm>
          <a:prstGeom prst="rect">
            <a:avLst/>
          </a:prstGeom>
          <a:noFill/>
          <a:effectLst>
            <a:outerShdw blurRad="50800" dist="38100" dir="2700000" algn="tl" rotWithShape="0">
              <a:prstClr val="black">
                <a:alpha val="40000"/>
              </a:prstClr>
            </a:outerShdw>
          </a:effectLst>
        </p:spPr>
        <p:txBody>
          <a:bodyPr>
            <a:spAutoFit/>
          </a:bodyPr>
          <a:lstStyle/>
          <a:p>
            <a:pPr algn="just" fontAlgn="auto">
              <a:spcBef>
                <a:spcPts val="0"/>
              </a:spcBef>
              <a:spcAft>
                <a:spcPts val="0"/>
              </a:spcAft>
              <a:defRPr/>
            </a:pPr>
            <a:r>
              <a:rPr lang="sl-SI"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Kaj pomeni energetska prenova za vrtec?</a:t>
            </a:r>
          </a:p>
          <a:p>
            <a:pPr algn="just" fontAlgn="auto">
              <a:spcBef>
                <a:spcPts val="0"/>
              </a:spcBef>
              <a:spcAft>
                <a:spcPts val="0"/>
              </a:spcAft>
              <a:defRPr/>
            </a:pPr>
            <a:endParaRPr lang="sl-SI" sz="3200" dirty="0">
              <a:latin typeface="+mn-lt"/>
            </a:endParaRPr>
          </a:p>
          <a:p>
            <a:pPr algn="just" fontAlgn="auto">
              <a:spcBef>
                <a:spcPts val="0"/>
              </a:spcBef>
              <a:spcAft>
                <a:spcPts val="0"/>
              </a:spcAft>
              <a:buFont typeface="Arial" pitchFamily="34" charset="0"/>
              <a:buChar char="•"/>
              <a:defRPr/>
            </a:pPr>
            <a:r>
              <a:rPr lang="sl-SI" sz="3200" dirty="0">
                <a:latin typeface="+mn-lt"/>
              </a:rPr>
              <a:t> </a:t>
            </a:r>
            <a:r>
              <a:rPr lang="sl-SI" sz="3200" dirty="0">
                <a:latin typeface="+mn-lt"/>
              </a:rPr>
              <a:t>občutno zmanjšanje porabe in izgube energije, </a:t>
            </a:r>
          </a:p>
          <a:p>
            <a:pPr algn="just" fontAlgn="auto">
              <a:spcBef>
                <a:spcPts val="0"/>
              </a:spcBef>
              <a:spcAft>
                <a:spcPts val="0"/>
              </a:spcAft>
              <a:buFont typeface="Arial" pitchFamily="34" charset="0"/>
              <a:buChar char="•"/>
              <a:defRPr/>
            </a:pPr>
            <a:r>
              <a:rPr lang="sl-SI" sz="3200" dirty="0">
                <a:latin typeface="+mn-lt"/>
              </a:rPr>
              <a:t> </a:t>
            </a:r>
            <a:r>
              <a:rPr lang="sl-SI" sz="3200" dirty="0">
                <a:latin typeface="+mn-lt"/>
              </a:rPr>
              <a:t>otrokom omogočili večje udobje, lepše in bolj primerne bivalne prostore,</a:t>
            </a:r>
          </a:p>
          <a:p>
            <a:pPr algn="just" fontAlgn="auto">
              <a:spcBef>
                <a:spcPts val="0"/>
              </a:spcBef>
              <a:spcAft>
                <a:spcPts val="0"/>
              </a:spcAft>
              <a:buFont typeface="Arial" pitchFamily="34" charset="0"/>
              <a:buChar char="•"/>
              <a:defRPr/>
            </a:pPr>
            <a:r>
              <a:rPr lang="sl-SI" sz="3200" dirty="0">
                <a:latin typeface="+mn-lt"/>
              </a:rPr>
              <a:t> </a:t>
            </a:r>
            <a:r>
              <a:rPr lang="sl-SI" sz="3200" dirty="0">
                <a:latin typeface="+mn-lt"/>
              </a:rPr>
              <a:t>zaposlenim v vrtcu omogočili boljše delovne razmere. </a:t>
            </a:r>
          </a:p>
        </p:txBody>
      </p:sp>
    </p:spTree>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j">
  <a:themeElements>
    <a:clrScheme name="Solsticij">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j">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j">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211</TotalTime>
  <Words>414</Words>
  <Application>Microsoft Office PowerPoint</Application>
  <PresentationFormat>Diaprojekcija na zaslonu (4:3)</PresentationFormat>
  <Paragraphs>18</Paragraphs>
  <Slides>22</Slides>
  <Notes>0</Notes>
  <HiddenSlides>0</HiddenSlides>
  <MMClips>0</MMClips>
  <ScaleCrop>false</ScaleCrop>
  <HeadingPairs>
    <vt:vector size="6" baseType="variant">
      <vt:variant>
        <vt:lpstr>Uporabljene pisave</vt:lpstr>
      </vt:variant>
      <vt:variant>
        <vt:i4>5</vt:i4>
      </vt:variant>
      <vt:variant>
        <vt:lpstr>Predloga načrta</vt:lpstr>
      </vt:variant>
      <vt:variant>
        <vt:i4>7</vt:i4>
      </vt:variant>
      <vt:variant>
        <vt:lpstr>Naslovi diapozitivov</vt:lpstr>
      </vt:variant>
      <vt:variant>
        <vt:i4>22</vt:i4>
      </vt:variant>
    </vt:vector>
  </HeadingPairs>
  <TitlesOfParts>
    <vt:vector size="34" baseType="lpstr">
      <vt:lpstr>Gill Sans MT</vt:lpstr>
      <vt:lpstr>Arial</vt:lpstr>
      <vt:lpstr>Wingdings 2</vt:lpstr>
      <vt:lpstr>Verdana</vt:lpstr>
      <vt:lpstr>Calibri</vt:lpstr>
      <vt:lpstr>Solsticij</vt:lpstr>
      <vt:lpstr>Solsticij</vt:lpstr>
      <vt:lpstr>Solsticij</vt:lpstr>
      <vt:lpstr>Solsticij</vt:lpstr>
      <vt:lpstr>Solsticij</vt:lpstr>
      <vt:lpstr>Solsticij</vt:lpstr>
      <vt:lpstr>Solsticij</vt:lpstr>
      <vt:lpstr>Diapozitiv 1</vt:lpstr>
      <vt:lpstr>Diapozitiv 2</vt:lpstr>
      <vt:lpstr>Diapozitiv 3</vt:lpstr>
      <vt:lpstr>Diapozitiv 4</vt:lpstr>
      <vt:lpstr>Diapozitiv 5</vt:lpstr>
      <vt:lpstr>Diapozitiv 6</vt:lpstr>
      <vt:lpstr>Diapozitiv 7</vt:lpstr>
      <vt:lpstr>Diapozitiv 8</vt:lpstr>
      <vt:lpstr>Diapozitiv 9</vt:lpstr>
      <vt:lpstr>Diapozitiv 10</vt:lpstr>
      <vt:lpstr>Diapozitiv 11</vt:lpstr>
      <vt:lpstr>Diapozitiv 12</vt:lpstr>
      <vt:lpstr>Diapozitiv 13</vt:lpstr>
      <vt:lpstr>Diapozitiv 14</vt:lpstr>
      <vt:lpstr>Diapozitiv 15</vt:lpstr>
      <vt:lpstr>Diapozitiv 16</vt:lpstr>
      <vt:lpstr>Diapozitiv 17</vt:lpstr>
      <vt:lpstr>Diapozitiv 18</vt:lpstr>
      <vt:lpstr>Diapozitiv 19</vt:lpstr>
      <vt:lpstr>Diapozitiv 20</vt:lpstr>
      <vt:lpstr>Diapozitiv 21</vt:lpstr>
      <vt:lpstr>Diapozitiv 22</vt:lpstr>
    </vt:vector>
  </TitlesOfParts>
  <Company>MSS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 energetsko varčnem vrtcu Manka Golarja Gornja Radgona s sodobnimi pedagoško-didaktičnimi pristopi živimo in ustvarjamo za današnji in jutrišnji dan  Breda Forjanič, univ. dipl. soc. ped.</dc:title>
  <dc:creator>SOLA</dc:creator>
  <cp:lastModifiedBy>Dunja Dolinšek</cp:lastModifiedBy>
  <cp:revision>21</cp:revision>
  <dcterms:created xsi:type="dcterms:W3CDTF">2010-10-04T08:08:45Z</dcterms:created>
  <dcterms:modified xsi:type="dcterms:W3CDTF">2010-10-04T20:17:41Z</dcterms:modified>
</cp:coreProperties>
</file>